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.xml" ContentType="application/vnd.openxmlformats-officedocument.themeOverride+xml"/>
  <Override PartName="/ppt/diagrams/colors10.xml" ContentType="application/vnd.openxmlformats-officedocument.drawingml.diagramColors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4.xml" ContentType="application/vnd.openxmlformats-officedocument.drawingml.diagramLayout+xml"/>
  <Override PartName="/ppt/diagrams/drawing10.xml" ContentType="application/vnd.ms-office.drawingml.diagramDrawing+xml"/>
  <Override PartName="/ppt/diagrams/quickStyle4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4.xml" ContentType="application/vnd.openxmlformats-officedocument.drawingml.diagramColors+xml"/>
  <Override PartName="/ppt/diagrams/layout10.xml" ContentType="application/vnd.openxmlformats-officedocument.drawingml.diagramLayout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3.xml" ContentType="application/vnd.openxmlformats-officedocument.themeOverride+xml"/>
  <Override PartName="/ppt/diagrams/quickStyle10.xml" ContentType="application/vnd.openxmlformats-officedocument.drawingml.diagramStyle+xml"/>
  <Override PartName="/ppt/theme/themeOverride4.xml" ContentType="application/vnd.openxmlformats-officedocument.themeOverride+xml"/>
  <Override PartName="/ppt/diagrams/quickStyle3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86" r:id="rId3"/>
    <p:sldId id="377" r:id="rId4"/>
    <p:sldId id="380" r:id="rId5"/>
    <p:sldId id="379" r:id="rId6"/>
    <p:sldId id="381" r:id="rId7"/>
    <p:sldId id="385" r:id="rId8"/>
    <p:sldId id="348" r:id="rId9"/>
    <p:sldId id="263" r:id="rId10"/>
    <p:sldId id="382" r:id="rId11"/>
    <p:sldId id="367" r:id="rId12"/>
    <p:sldId id="369" r:id="rId13"/>
    <p:sldId id="386" r:id="rId14"/>
    <p:sldId id="387" r:id="rId15"/>
    <p:sldId id="374" r:id="rId16"/>
    <p:sldId id="375" r:id="rId17"/>
    <p:sldId id="383" r:id="rId18"/>
    <p:sldId id="278" r:id="rId19"/>
    <p:sldId id="372" r:id="rId20"/>
    <p:sldId id="351" r:id="rId21"/>
    <p:sldId id="357" r:id="rId22"/>
    <p:sldId id="268" r:id="rId23"/>
    <p:sldId id="350" r:id="rId24"/>
    <p:sldId id="363" r:id="rId25"/>
    <p:sldId id="365" r:id="rId26"/>
    <p:sldId id="364" r:id="rId27"/>
    <p:sldId id="384" r:id="rId28"/>
    <p:sldId id="342" r:id="rId29"/>
    <p:sldId id="388" r:id="rId30"/>
    <p:sldId id="389" r:id="rId31"/>
    <p:sldId id="390" r:id="rId32"/>
    <p:sldId id="391" r:id="rId33"/>
    <p:sldId id="346" r:id="rId34"/>
    <p:sldId id="378" r:id="rId35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4" autoAdjust="0"/>
    <p:restoredTop sz="77119" autoAdjust="0"/>
  </p:normalViewPr>
  <p:slideViewPr>
    <p:cSldViewPr snapToGrid="0">
      <p:cViewPr varScale="1">
        <p:scale>
          <a:sx n="66" d="100"/>
          <a:sy n="66" d="100"/>
        </p:scale>
        <p:origin x="111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5EB0C-6217-448F-989A-398AD41286B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10439C-07A9-416F-AD72-D29A7E3837AB}">
      <dgm:prSet phldrT="[Text]" custT="1"/>
      <dgm:spPr/>
      <dgm:t>
        <a:bodyPr/>
        <a:lstStyle/>
        <a:p>
          <a:r>
            <a:rPr lang="en-US" sz="1800" dirty="0"/>
            <a:t>Reimbursable utility </a:t>
          </a:r>
          <a:r>
            <a:rPr lang="en-US" sz="1800" b="1" dirty="0"/>
            <a:t>Relocations</a:t>
          </a:r>
          <a:r>
            <a:rPr lang="en-US" sz="1800" dirty="0"/>
            <a:t> may take place early</a:t>
          </a:r>
        </a:p>
        <a:p>
          <a:r>
            <a:rPr lang="en-US" sz="1800" dirty="0"/>
            <a:t>Prior to NEPA</a:t>
          </a:r>
        </a:p>
      </dgm:t>
    </dgm:pt>
    <dgm:pt modelId="{8D04CA13-CAF5-48B9-A124-F30ADD4EA6AC}" type="parTrans" cxnId="{FC13847E-3FAB-4977-87C3-B4883710B261}">
      <dgm:prSet/>
      <dgm:spPr/>
      <dgm:t>
        <a:bodyPr/>
        <a:lstStyle/>
        <a:p>
          <a:endParaRPr lang="en-US"/>
        </a:p>
      </dgm:t>
    </dgm:pt>
    <dgm:pt modelId="{D9357607-2B5F-4F1B-A139-30F9E25FE4D1}" type="sibTrans" cxnId="{FC13847E-3FAB-4977-87C3-B4883710B261}">
      <dgm:prSet/>
      <dgm:spPr/>
      <dgm:t>
        <a:bodyPr/>
        <a:lstStyle/>
        <a:p>
          <a:endParaRPr lang="en-US"/>
        </a:p>
      </dgm:t>
    </dgm:pt>
    <dgm:pt modelId="{E9C68048-B480-48E4-97FB-21D6EB2BE36C}">
      <dgm:prSet phldrT="[Text]" custT="1"/>
      <dgm:spPr/>
      <dgm:t>
        <a:bodyPr/>
        <a:lstStyle/>
        <a:p>
          <a:r>
            <a:rPr lang="en-US" sz="1800" dirty="0"/>
            <a:t>They may be reimbursed using </a:t>
          </a:r>
          <a:r>
            <a:rPr lang="en-US" sz="1800" b="1" dirty="0"/>
            <a:t>state funds</a:t>
          </a:r>
        </a:p>
      </dgm:t>
    </dgm:pt>
    <dgm:pt modelId="{AE447BAE-212E-4791-82C4-4EE1C545DF5B}" type="parTrans" cxnId="{1E363019-CA11-497B-9F1C-66DCBC7759CB}">
      <dgm:prSet/>
      <dgm:spPr/>
      <dgm:t>
        <a:bodyPr/>
        <a:lstStyle/>
        <a:p>
          <a:endParaRPr lang="en-US"/>
        </a:p>
      </dgm:t>
    </dgm:pt>
    <dgm:pt modelId="{D2E7E57A-0A8A-40A7-9ADF-C4DC95B91DE1}" type="sibTrans" cxnId="{1E363019-CA11-497B-9F1C-66DCBC7759CB}">
      <dgm:prSet/>
      <dgm:spPr/>
      <dgm:t>
        <a:bodyPr/>
        <a:lstStyle/>
        <a:p>
          <a:endParaRPr lang="en-US"/>
        </a:p>
      </dgm:t>
    </dgm:pt>
    <dgm:pt modelId="{60BC1493-9004-46E2-B708-8C7CDA4BC5BB}">
      <dgm:prSet phldrT="[Text]" custT="1"/>
      <dgm:spPr/>
      <dgm:t>
        <a:bodyPr/>
        <a:lstStyle/>
        <a:p>
          <a:r>
            <a:rPr lang="en-US" sz="1800" dirty="0"/>
            <a:t>Kentucky may seek </a:t>
          </a:r>
          <a:r>
            <a:rPr lang="en-US" sz="1800" b="1" dirty="0"/>
            <a:t>federal reimbursement </a:t>
          </a:r>
          <a:r>
            <a:rPr lang="en-US" sz="1800" dirty="0"/>
            <a:t>for the cost once the transportation project is approved for construction </a:t>
          </a:r>
        </a:p>
      </dgm:t>
    </dgm:pt>
    <dgm:pt modelId="{2FF897B3-093F-4289-8905-0A5173012D14}" type="parTrans" cxnId="{99F4A5F3-5034-46BB-BBC5-14F9071A504A}">
      <dgm:prSet/>
      <dgm:spPr/>
      <dgm:t>
        <a:bodyPr/>
        <a:lstStyle/>
        <a:p>
          <a:endParaRPr lang="en-US"/>
        </a:p>
      </dgm:t>
    </dgm:pt>
    <dgm:pt modelId="{5F5E8252-C9FA-4EDA-8A28-C1150C281242}" type="sibTrans" cxnId="{99F4A5F3-5034-46BB-BBC5-14F9071A504A}">
      <dgm:prSet/>
      <dgm:spPr/>
      <dgm:t>
        <a:bodyPr/>
        <a:lstStyle/>
        <a:p>
          <a:endParaRPr lang="en-US"/>
        </a:p>
      </dgm:t>
    </dgm:pt>
    <dgm:pt modelId="{DC7F31F3-40B3-4F74-BE21-ACE4F603BC5A}" type="pres">
      <dgm:prSet presAssocID="{D615EB0C-6217-448F-989A-398AD41286B3}" presName="diagram" presStyleCnt="0">
        <dgm:presLayoutVars>
          <dgm:dir/>
          <dgm:resizeHandles val="exact"/>
        </dgm:presLayoutVars>
      </dgm:prSet>
      <dgm:spPr/>
    </dgm:pt>
    <dgm:pt modelId="{46DE17E1-D0AA-4A8F-BD8E-F98839A04C24}" type="pres">
      <dgm:prSet presAssocID="{D410439C-07A9-416F-AD72-D29A7E3837AB}" presName="node" presStyleLbl="node1" presStyleIdx="0" presStyleCnt="3" custScaleX="49457" custScaleY="74433" custLinFactNeighborX="-38877" custLinFactNeighborY="-2117">
        <dgm:presLayoutVars>
          <dgm:bulletEnabled val="1"/>
        </dgm:presLayoutVars>
      </dgm:prSet>
      <dgm:spPr/>
    </dgm:pt>
    <dgm:pt modelId="{E9C6391A-237F-45FA-9DC2-A5D430529EC5}" type="pres">
      <dgm:prSet presAssocID="{D9357607-2B5F-4F1B-A139-30F9E25FE4D1}" presName="sibTrans" presStyleCnt="0"/>
      <dgm:spPr/>
    </dgm:pt>
    <dgm:pt modelId="{56BFD748-4E33-4987-AE0B-14174DC1F200}" type="pres">
      <dgm:prSet presAssocID="{E9C68048-B480-48E4-97FB-21D6EB2BE36C}" presName="node" presStyleLbl="node1" presStyleIdx="1" presStyleCnt="3" custScaleX="52581" custScaleY="74433" custLinFactNeighborX="606" custLinFactNeighborY="-324">
        <dgm:presLayoutVars>
          <dgm:bulletEnabled val="1"/>
        </dgm:presLayoutVars>
      </dgm:prSet>
      <dgm:spPr/>
    </dgm:pt>
    <dgm:pt modelId="{3B09D98A-E298-4644-A0F2-78F06715AB85}" type="pres">
      <dgm:prSet presAssocID="{D2E7E57A-0A8A-40A7-9ADF-C4DC95B91DE1}" presName="sibTrans" presStyleCnt="0"/>
      <dgm:spPr/>
    </dgm:pt>
    <dgm:pt modelId="{5C307250-40C3-44E0-AF16-EBE3191D7BFF}" type="pres">
      <dgm:prSet presAssocID="{60BC1493-9004-46E2-B708-8C7CDA4BC5BB}" presName="node" presStyleLbl="node1" presStyleIdx="2" presStyleCnt="3" custScaleX="50070" custScaleY="73139" custLinFactNeighborX="18641">
        <dgm:presLayoutVars>
          <dgm:bulletEnabled val="1"/>
        </dgm:presLayoutVars>
      </dgm:prSet>
      <dgm:spPr/>
    </dgm:pt>
  </dgm:ptLst>
  <dgm:cxnLst>
    <dgm:cxn modelId="{18F0DD09-0516-4D16-83EE-70EB16163983}" type="presOf" srcId="{D615EB0C-6217-448F-989A-398AD41286B3}" destId="{DC7F31F3-40B3-4F74-BE21-ACE4F603BC5A}" srcOrd="0" destOrd="0" presId="urn:microsoft.com/office/officeart/2005/8/layout/default"/>
    <dgm:cxn modelId="{4BE28D0E-D3B2-4D85-98F5-E28FA8CB0618}" type="presOf" srcId="{60BC1493-9004-46E2-B708-8C7CDA4BC5BB}" destId="{5C307250-40C3-44E0-AF16-EBE3191D7BFF}" srcOrd="0" destOrd="0" presId="urn:microsoft.com/office/officeart/2005/8/layout/default"/>
    <dgm:cxn modelId="{9D3AC911-2943-46A6-9A01-CCD0460ED524}" type="presOf" srcId="{D410439C-07A9-416F-AD72-D29A7E3837AB}" destId="{46DE17E1-D0AA-4A8F-BD8E-F98839A04C24}" srcOrd="0" destOrd="0" presId="urn:microsoft.com/office/officeart/2005/8/layout/default"/>
    <dgm:cxn modelId="{1E363019-CA11-497B-9F1C-66DCBC7759CB}" srcId="{D615EB0C-6217-448F-989A-398AD41286B3}" destId="{E9C68048-B480-48E4-97FB-21D6EB2BE36C}" srcOrd="1" destOrd="0" parTransId="{AE447BAE-212E-4791-82C4-4EE1C545DF5B}" sibTransId="{D2E7E57A-0A8A-40A7-9ADF-C4DC95B91DE1}"/>
    <dgm:cxn modelId="{FC13847E-3FAB-4977-87C3-B4883710B261}" srcId="{D615EB0C-6217-448F-989A-398AD41286B3}" destId="{D410439C-07A9-416F-AD72-D29A7E3837AB}" srcOrd="0" destOrd="0" parTransId="{8D04CA13-CAF5-48B9-A124-F30ADD4EA6AC}" sibTransId="{D9357607-2B5F-4F1B-A139-30F9E25FE4D1}"/>
    <dgm:cxn modelId="{9D09DDBD-7F79-4464-AC5F-7B431E600928}" type="presOf" srcId="{E9C68048-B480-48E4-97FB-21D6EB2BE36C}" destId="{56BFD748-4E33-4987-AE0B-14174DC1F200}" srcOrd="0" destOrd="0" presId="urn:microsoft.com/office/officeart/2005/8/layout/default"/>
    <dgm:cxn modelId="{99F4A5F3-5034-46BB-BBC5-14F9071A504A}" srcId="{D615EB0C-6217-448F-989A-398AD41286B3}" destId="{60BC1493-9004-46E2-B708-8C7CDA4BC5BB}" srcOrd="2" destOrd="0" parTransId="{2FF897B3-093F-4289-8905-0A5173012D14}" sibTransId="{5F5E8252-C9FA-4EDA-8A28-C1150C281242}"/>
    <dgm:cxn modelId="{986E9340-6F5E-47F5-8E9F-879AA1809AB2}" type="presParOf" srcId="{DC7F31F3-40B3-4F74-BE21-ACE4F603BC5A}" destId="{46DE17E1-D0AA-4A8F-BD8E-F98839A04C24}" srcOrd="0" destOrd="0" presId="urn:microsoft.com/office/officeart/2005/8/layout/default"/>
    <dgm:cxn modelId="{04730531-693E-4E60-9E1E-D84896015961}" type="presParOf" srcId="{DC7F31F3-40B3-4F74-BE21-ACE4F603BC5A}" destId="{E9C6391A-237F-45FA-9DC2-A5D430529EC5}" srcOrd="1" destOrd="0" presId="urn:microsoft.com/office/officeart/2005/8/layout/default"/>
    <dgm:cxn modelId="{509E2E27-AFE9-4AF1-AD2F-9CD8B9D7C871}" type="presParOf" srcId="{DC7F31F3-40B3-4F74-BE21-ACE4F603BC5A}" destId="{56BFD748-4E33-4987-AE0B-14174DC1F200}" srcOrd="2" destOrd="0" presId="urn:microsoft.com/office/officeart/2005/8/layout/default"/>
    <dgm:cxn modelId="{62C89553-A68B-46F9-81A6-72FF50E642FB}" type="presParOf" srcId="{DC7F31F3-40B3-4F74-BE21-ACE4F603BC5A}" destId="{3B09D98A-E298-4644-A0F2-78F06715AB85}" srcOrd="3" destOrd="0" presId="urn:microsoft.com/office/officeart/2005/8/layout/default"/>
    <dgm:cxn modelId="{E41D299F-C5EA-4C8D-8EBB-DE2194D4448F}" type="presParOf" srcId="{DC7F31F3-40B3-4F74-BE21-ACE4F603BC5A}" destId="{5C307250-40C3-44E0-AF16-EBE3191D7BFF}" srcOrd="4" destOrd="0" presId="urn:microsoft.com/office/officeart/2005/8/layout/default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1EDBC3-C0A2-42D9-989E-B769F3130A0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E7561A-EC76-4444-B76C-33AFB000452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Provide good documentation</a:t>
          </a:r>
        </a:p>
      </dgm:t>
    </dgm:pt>
    <dgm:pt modelId="{D12C2224-F764-49F8-B73A-DE1CE1ED9840}" type="parTrans" cxnId="{4276F773-55A0-4806-A1D1-BFD68CE3C62A}">
      <dgm:prSet/>
      <dgm:spPr/>
      <dgm:t>
        <a:bodyPr/>
        <a:lstStyle/>
        <a:p>
          <a:endParaRPr lang="en-US"/>
        </a:p>
      </dgm:t>
    </dgm:pt>
    <dgm:pt modelId="{3BFB0A26-8F9D-460D-A99C-C50EAD68782D}" type="sibTrans" cxnId="{4276F773-55A0-4806-A1D1-BFD68CE3C62A}">
      <dgm:prSet/>
      <dgm:spPr/>
      <dgm:t>
        <a:bodyPr/>
        <a:lstStyle/>
        <a:p>
          <a:endParaRPr lang="en-US"/>
        </a:p>
      </dgm:t>
    </dgm:pt>
    <dgm:pt modelId="{50841461-92B4-4956-A9FF-42E5318089EA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Clarify if EU is using EU Phase funds or D phase funds</a:t>
          </a:r>
        </a:p>
      </dgm:t>
    </dgm:pt>
    <dgm:pt modelId="{F159F3A0-3488-48BC-9EDB-F38C16198368}" type="parTrans" cxnId="{BF43FEE8-5323-465F-AD65-C813D4F2D8BC}">
      <dgm:prSet/>
      <dgm:spPr/>
      <dgm:t>
        <a:bodyPr/>
        <a:lstStyle/>
        <a:p>
          <a:endParaRPr lang="en-US"/>
        </a:p>
      </dgm:t>
    </dgm:pt>
    <dgm:pt modelId="{F389762B-6559-4679-93E5-357182F91951}" type="sibTrans" cxnId="{BF43FEE8-5323-465F-AD65-C813D4F2D8BC}">
      <dgm:prSet/>
      <dgm:spPr/>
      <dgm:t>
        <a:bodyPr/>
        <a:lstStyle/>
        <a:p>
          <a:endParaRPr lang="en-US"/>
        </a:p>
      </dgm:t>
    </dgm:pt>
    <dgm:pt modelId="{104D6840-314F-46A9-AA09-A26F047D79AF}" type="pres">
      <dgm:prSet presAssocID="{AF1EDBC3-C0A2-42D9-989E-B769F3130A0E}" presName="linear" presStyleCnt="0">
        <dgm:presLayoutVars>
          <dgm:animLvl val="lvl"/>
          <dgm:resizeHandles val="exact"/>
        </dgm:presLayoutVars>
      </dgm:prSet>
      <dgm:spPr/>
    </dgm:pt>
    <dgm:pt modelId="{DAB57AE1-1139-420A-AF41-38F19126D44B}" type="pres">
      <dgm:prSet presAssocID="{B7E7561A-EC76-4444-B76C-33AFB00045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E0B365-8035-4A40-AF6F-21436512D952}" type="pres">
      <dgm:prSet presAssocID="{3BFB0A26-8F9D-460D-A99C-C50EAD68782D}" presName="spacer" presStyleCnt="0"/>
      <dgm:spPr/>
    </dgm:pt>
    <dgm:pt modelId="{86EF329C-2654-4EDF-8D52-A539720BC09E}" type="pres">
      <dgm:prSet presAssocID="{50841461-92B4-4956-A9FF-42E5318089E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A090F62-A4C6-4F68-8C00-C0BF791A5C3C}" type="presOf" srcId="{AF1EDBC3-C0A2-42D9-989E-B769F3130A0E}" destId="{104D6840-314F-46A9-AA09-A26F047D79AF}" srcOrd="0" destOrd="0" presId="urn:microsoft.com/office/officeart/2005/8/layout/vList2"/>
    <dgm:cxn modelId="{74D55F64-B914-466C-84B4-2B5FF705C248}" type="presOf" srcId="{50841461-92B4-4956-A9FF-42E5318089EA}" destId="{86EF329C-2654-4EDF-8D52-A539720BC09E}" srcOrd="0" destOrd="0" presId="urn:microsoft.com/office/officeart/2005/8/layout/vList2"/>
    <dgm:cxn modelId="{4276F773-55A0-4806-A1D1-BFD68CE3C62A}" srcId="{AF1EDBC3-C0A2-42D9-989E-B769F3130A0E}" destId="{B7E7561A-EC76-4444-B76C-33AFB000452D}" srcOrd="0" destOrd="0" parTransId="{D12C2224-F764-49F8-B73A-DE1CE1ED9840}" sibTransId="{3BFB0A26-8F9D-460D-A99C-C50EAD68782D}"/>
    <dgm:cxn modelId="{1CC54AE6-4DBC-4736-97D3-E2D68F79D28A}" type="presOf" srcId="{B7E7561A-EC76-4444-B76C-33AFB000452D}" destId="{DAB57AE1-1139-420A-AF41-38F19126D44B}" srcOrd="0" destOrd="0" presId="urn:microsoft.com/office/officeart/2005/8/layout/vList2"/>
    <dgm:cxn modelId="{BF43FEE8-5323-465F-AD65-C813D4F2D8BC}" srcId="{AF1EDBC3-C0A2-42D9-989E-B769F3130A0E}" destId="{50841461-92B4-4956-A9FF-42E5318089EA}" srcOrd="1" destOrd="0" parTransId="{F159F3A0-3488-48BC-9EDB-F38C16198368}" sibTransId="{F389762B-6559-4679-93E5-357182F91951}"/>
    <dgm:cxn modelId="{1C97E959-3737-484F-8B17-C75CCE9D1720}" type="presParOf" srcId="{104D6840-314F-46A9-AA09-A26F047D79AF}" destId="{DAB57AE1-1139-420A-AF41-38F19126D44B}" srcOrd="0" destOrd="0" presId="urn:microsoft.com/office/officeart/2005/8/layout/vList2"/>
    <dgm:cxn modelId="{E80D6756-47B9-487E-AD6D-792CE5FBED67}" type="presParOf" srcId="{104D6840-314F-46A9-AA09-A26F047D79AF}" destId="{29E0B365-8035-4A40-AF6F-21436512D952}" srcOrd="1" destOrd="0" presId="urn:microsoft.com/office/officeart/2005/8/layout/vList2"/>
    <dgm:cxn modelId="{0F2635FA-9A42-4498-9B01-FD4FDA5BB1B6}" type="presParOf" srcId="{104D6840-314F-46A9-AA09-A26F047D79AF}" destId="{86EF329C-2654-4EDF-8D52-A539720BC0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CC4CC6-EA1F-4EEA-823B-6346F1E97657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</dgm:pt>
    <dgm:pt modelId="{EC13B690-9ACD-46CE-9679-430723C1132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12-1045.00</a:t>
          </a:r>
        </a:p>
      </dgm:t>
    </dgm:pt>
    <dgm:pt modelId="{1FF7B199-C22E-412C-BEB3-639CE57CB087}" type="parTrans" cxnId="{67D905EB-0C82-46A1-9280-942EE9E4D09F}">
      <dgm:prSet/>
      <dgm:spPr/>
      <dgm:t>
        <a:bodyPr/>
        <a:lstStyle/>
        <a:p>
          <a:endParaRPr lang="en-US"/>
        </a:p>
      </dgm:t>
    </dgm:pt>
    <dgm:pt modelId="{29DBBD48-FFC7-4BE8-ACE3-D662A726215F}" type="sibTrans" cxnId="{67D905EB-0C82-46A1-9280-942EE9E4D09F}">
      <dgm:prSet/>
      <dgm:spPr/>
      <dgm:t>
        <a:bodyPr/>
        <a:lstStyle/>
        <a:p>
          <a:endParaRPr lang="en-US"/>
        </a:p>
      </dgm:t>
    </dgm:pt>
    <dgm:pt modelId="{88E457D0-0B36-4BEC-A679-3D51F84F858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12-8701.00</a:t>
          </a:r>
        </a:p>
      </dgm:t>
    </dgm:pt>
    <dgm:pt modelId="{A0DDCF29-3D4E-4357-9DB9-8F9A0B2DCF1C}" type="parTrans" cxnId="{7DAEBCE3-0C2C-43D3-9320-6F7E311E9B7C}">
      <dgm:prSet/>
      <dgm:spPr/>
      <dgm:t>
        <a:bodyPr/>
        <a:lstStyle/>
        <a:p>
          <a:endParaRPr lang="en-US"/>
        </a:p>
      </dgm:t>
    </dgm:pt>
    <dgm:pt modelId="{1D35643D-A8A8-4637-AF3E-6CA65A5632C5}" type="sibTrans" cxnId="{7DAEBCE3-0C2C-43D3-9320-6F7E311E9B7C}">
      <dgm:prSet/>
      <dgm:spPr/>
      <dgm:t>
        <a:bodyPr/>
        <a:lstStyle/>
        <a:p>
          <a:endParaRPr lang="en-US"/>
        </a:p>
      </dgm:t>
    </dgm:pt>
    <dgm:pt modelId="{AEDBBF09-ABA6-468A-99B6-78106835E230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6-1087.00</a:t>
          </a:r>
        </a:p>
      </dgm:t>
    </dgm:pt>
    <dgm:pt modelId="{E389ECA5-6A57-4481-B526-A504DC8CCDA2}" type="parTrans" cxnId="{CBDC3937-2108-4F06-85C2-2CA2168D4F3F}">
      <dgm:prSet/>
      <dgm:spPr/>
      <dgm:t>
        <a:bodyPr/>
        <a:lstStyle/>
        <a:p>
          <a:endParaRPr lang="en-US"/>
        </a:p>
      </dgm:t>
    </dgm:pt>
    <dgm:pt modelId="{A7B4BBEF-27BF-4963-BF6A-D1ABE1F36EB9}" type="sibTrans" cxnId="{CBDC3937-2108-4F06-85C2-2CA2168D4F3F}">
      <dgm:prSet/>
      <dgm:spPr/>
      <dgm:t>
        <a:bodyPr/>
        <a:lstStyle/>
        <a:p>
          <a:endParaRPr lang="en-US"/>
        </a:p>
      </dgm:t>
    </dgm:pt>
    <dgm:pt modelId="{83F86CC8-B5C3-438A-8EDA-05F6187CF546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4 Utilities</a:t>
          </a:r>
        </a:p>
      </dgm:t>
    </dgm:pt>
    <dgm:pt modelId="{FCAECC92-031A-45D9-A86D-896C480EF0CD}" type="parTrans" cxnId="{102A9BE1-1A75-49BE-9DAC-A9BD3C000226}">
      <dgm:prSet/>
      <dgm:spPr/>
      <dgm:t>
        <a:bodyPr/>
        <a:lstStyle/>
        <a:p>
          <a:endParaRPr lang="en-US"/>
        </a:p>
      </dgm:t>
    </dgm:pt>
    <dgm:pt modelId="{4884A78F-81A7-4A49-A75E-58DEE259B2F2}" type="sibTrans" cxnId="{102A9BE1-1A75-49BE-9DAC-A9BD3C000226}">
      <dgm:prSet/>
      <dgm:spPr/>
      <dgm:t>
        <a:bodyPr/>
        <a:lstStyle/>
        <a:p>
          <a:endParaRPr lang="en-US"/>
        </a:p>
      </dgm:t>
    </dgm:pt>
    <dgm:pt modelId="{AE2C0296-55FA-415F-82E6-BCE9FFA0DC1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Early Coord, Design, </a:t>
          </a:r>
          <a:r>
            <a:rPr lang="en-US" dirty="0" err="1">
              <a:solidFill>
                <a:schemeClr val="tx2"/>
              </a:solidFill>
            </a:rPr>
            <a:t>Relo</a:t>
          </a:r>
          <a:endParaRPr lang="en-US" dirty="0">
            <a:solidFill>
              <a:schemeClr val="tx2"/>
            </a:solidFill>
          </a:endParaRPr>
        </a:p>
      </dgm:t>
    </dgm:pt>
    <dgm:pt modelId="{5B954394-203A-4735-A7E6-CE7D01607563}" type="parTrans" cxnId="{6095CC05-1629-4E39-85C4-70A29B706EF6}">
      <dgm:prSet/>
      <dgm:spPr/>
      <dgm:t>
        <a:bodyPr/>
        <a:lstStyle/>
        <a:p>
          <a:endParaRPr lang="en-US"/>
        </a:p>
      </dgm:t>
    </dgm:pt>
    <dgm:pt modelId="{1A6FFDB8-E391-4A4E-B0C1-53143A022AF0}" type="sibTrans" cxnId="{6095CC05-1629-4E39-85C4-70A29B706EF6}">
      <dgm:prSet/>
      <dgm:spPr/>
      <dgm:t>
        <a:bodyPr/>
        <a:lstStyle/>
        <a:p>
          <a:endParaRPr lang="en-US"/>
        </a:p>
      </dgm:t>
    </dgm:pt>
    <dgm:pt modelId="{F99A42CA-6C9A-4F8A-ADA6-C4C79BC72C80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1 Utility</a:t>
          </a:r>
        </a:p>
      </dgm:t>
    </dgm:pt>
    <dgm:pt modelId="{3A86BDBD-4FE1-4271-BC76-E44869A6FC9A}" type="parTrans" cxnId="{C4413FE4-4E7E-42BF-8010-736C8A9D1986}">
      <dgm:prSet/>
      <dgm:spPr/>
      <dgm:t>
        <a:bodyPr/>
        <a:lstStyle/>
        <a:p>
          <a:endParaRPr lang="en-US"/>
        </a:p>
      </dgm:t>
    </dgm:pt>
    <dgm:pt modelId="{F5FDE186-7589-478A-815E-373741C5893E}" type="sibTrans" cxnId="{C4413FE4-4E7E-42BF-8010-736C8A9D1986}">
      <dgm:prSet/>
      <dgm:spPr/>
      <dgm:t>
        <a:bodyPr/>
        <a:lstStyle/>
        <a:p>
          <a:endParaRPr lang="en-US"/>
        </a:p>
      </dgm:t>
    </dgm:pt>
    <dgm:pt modelId="{5F820204-BCE0-4251-9DA7-DDB28F0E6778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Early Materials</a:t>
          </a:r>
        </a:p>
      </dgm:t>
    </dgm:pt>
    <dgm:pt modelId="{CE3C1DAD-0629-48DB-B67C-B82D517C485C}" type="parTrans" cxnId="{61FF2FBD-CF1E-427A-8B7B-AACF9A972282}">
      <dgm:prSet/>
      <dgm:spPr/>
      <dgm:t>
        <a:bodyPr/>
        <a:lstStyle/>
        <a:p>
          <a:endParaRPr lang="en-US"/>
        </a:p>
      </dgm:t>
    </dgm:pt>
    <dgm:pt modelId="{16033DC0-A272-4725-AFCE-92B15D3D33EA}" type="sibTrans" cxnId="{61FF2FBD-CF1E-427A-8B7B-AACF9A972282}">
      <dgm:prSet/>
      <dgm:spPr/>
      <dgm:t>
        <a:bodyPr/>
        <a:lstStyle/>
        <a:p>
          <a:endParaRPr lang="en-US"/>
        </a:p>
      </dgm:t>
    </dgm:pt>
    <dgm:pt modelId="{8D283899-D99A-411D-ABBA-8118A6DB56C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1 Utility</a:t>
          </a:r>
        </a:p>
      </dgm:t>
    </dgm:pt>
    <dgm:pt modelId="{E116C235-90DB-4D3B-AA6A-5FEBE2D9AD85}" type="parTrans" cxnId="{A1644511-53DD-4143-81D3-0F786D111E02}">
      <dgm:prSet/>
      <dgm:spPr/>
      <dgm:t>
        <a:bodyPr/>
        <a:lstStyle/>
        <a:p>
          <a:endParaRPr lang="en-US"/>
        </a:p>
      </dgm:t>
    </dgm:pt>
    <dgm:pt modelId="{4254B021-0D62-418E-A9DC-F686DD6A6DBB}" type="sibTrans" cxnId="{A1644511-53DD-4143-81D3-0F786D111E02}">
      <dgm:prSet/>
      <dgm:spPr/>
      <dgm:t>
        <a:bodyPr/>
        <a:lstStyle/>
        <a:p>
          <a:endParaRPr lang="en-US"/>
        </a:p>
      </dgm:t>
    </dgm:pt>
    <dgm:pt modelId="{90B7B6D1-823B-4CB6-8DB8-1B73DFCF3763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solidFill>
                <a:schemeClr val="tx2"/>
              </a:solidFill>
            </a:rPr>
            <a:t>Early Materials, Design &amp; Coord</a:t>
          </a:r>
        </a:p>
      </dgm:t>
    </dgm:pt>
    <dgm:pt modelId="{D7063A91-F74C-451D-9915-4F92EC4D21B2}" type="parTrans" cxnId="{1392228F-C99E-4ED7-93EF-7C5F039717C9}">
      <dgm:prSet/>
      <dgm:spPr/>
      <dgm:t>
        <a:bodyPr/>
        <a:lstStyle/>
        <a:p>
          <a:endParaRPr lang="en-US"/>
        </a:p>
      </dgm:t>
    </dgm:pt>
    <dgm:pt modelId="{44AC70F2-B033-498E-AE31-41FFF60247F7}" type="sibTrans" cxnId="{1392228F-C99E-4ED7-93EF-7C5F039717C9}">
      <dgm:prSet/>
      <dgm:spPr/>
      <dgm:t>
        <a:bodyPr/>
        <a:lstStyle/>
        <a:p>
          <a:endParaRPr lang="en-US"/>
        </a:p>
      </dgm:t>
    </dgm:pt>
    <dgm:pt modelId="{EFF4E10C-4F9E-418A-AF13-5040CEADCF31}" type="pres">
      <dgm:prSet presAssocID="{F2CC4CC6-EA1F-4EEA-823B-6346F1E97657}" presName="Name0" presStyleCnt="0">
        <dgm:presLayoutVars>
          <dgm:chMax/>
          <dgm:chPref/>
          <dgm:dir/>
          <dgm:animLvl val="lvl"/>
        </dgm:presLayoutVars>
      </dgm:prSet>
      <dgm:spPr/>
    </dgm:pt>
    <dgm:pt modelId="{28F290F9-0357-4356-88B9-9FCD4C0451B6}" type="pres">
      <dgm:prSet presAssocID="{EC13B690-9ACD-46CE-9679-430723C11327}" presName="composite" presStyleCnt="0"/>
      <dgm:spPr/>
    </dgm:pt>
    <dgm:pt modelId="{C07322A9-28D6-4435-B085-C1CB811E3F24}" type="pres">
      <dgm:prSet presAssocID="{EC13B690-9ACD-46CE-9679-430723C1132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D6781E3-FB87-4435-A64F-7D9C3097981C}" type="pres">
      <dgm:prSet presAssocID="{EC13B690-9ACD-46CE-9679-430723C1132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B6CE8F6-019D-45DF-AB77-262AAC4ECD8E}" type="pres">
      <dgm:prSet presAssocID="{EC13B690-9ACD-46CE-9679-430723C11327}" presName="BalanceSpacing" presStyleCnt="0"/>
      <dgm:spPr/>
    </dgm:pt>
    <dgm:pt modelId="{D0E008CA-8DF3-47CB-BC7C-CF79AAA6A6B8}" type="pres">
      <dgm:prSet presAssocID="{EC13B690-9ACD-46CE-9679-430723C11327}" presName="BalanceSpacing1" presStyleCnt="0"/>
      <dgm:spPr/>
    </dgm:pt>
    <dgm:pt modelId="{D88E2BB3-D094-4A5B-9A9A-56762B9DA5DE}" type="pres">
      <dgm:prSet presAssocID="{29DBBD48-FFC7-4BE8-ACE3-D662A726215F}" presName="Accent1Text" presStyleLbl="node1" presStyleIdx="1" presStyleCnt="6"/>
      <dgm:spPr/>
    </dgm:pt>
    <dgm:pt modelId="{F785AA08-CE5E-4AE1-A978-2AEA0EC9B3B4}" type="pres">
      <dgm:prSet presAssocID="{29DBBD48-FFC7-4BE8-ACE3-D662A726215F}" presName="spaceBetweenRectangles" presStyleCnt="0"/>
      <dgm:spPr/>
    </dgm:pt>
    <dgm:pt modelId="{CD0CC385-29F5-4906-8397-A61A2228B2FA}" type="pres">
      <dgm:prSet presAssocID="{88E457D0-0B36-4BEC-A679-3D51F84F8584}" presName="composite" presStyleCnt="0"/>
      <dgm:spPr/>
    </dgm:pt>
    <dgm:pt modelId="{3C9FF485-17DC-4BB5-B733-9A1963B425E2}" type="pres">
      <dgm:prSet presAssocID="{88E457D0-0B36-4BEC-A679-3D51F84F858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0000AD7-51AA-497E-B0C6-B7DFA4F46850}" type="pres">
      <dgm:prSet presAssocID="{88E457D0-0B36-4BEC-A679-3D51F84F858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A89622C-01BA-4C38-BFB0-D28F2906D0D6}" type="pres">
      <dgm:prSet presAssocID="{88E457D0-0B36-4BEC-A679-3D51F84F8584}" presName="BalanceSpacing" presStyleCnt="0"/>
      <dgm:spPr/>
    </dgm:pt>
    <dgm:pt modelId="{3489730C-39DD-4DDE-9739-102E099CB954}" type="pres">
      <dgm:prSet presAssocID="{88E457D0-0B36-4BEC-A679-3D51F84F8584}" presName="BalanceSpacing1" presStyleCnt="0"/>
      <dgm:spPr/>
    </dgm:pt>
    <dgm:pt modelId="{62B3E7C7-BEDA-47FA-8747-0917F2A8C37F}" type="pres">
      <dgm:prSet presAssocID="{1D35643D-A8A8-4637-AF3E-6CA65A5632C5}" presName="Accent1Text" presStyleLbl="node1" presStyleIdx="3" presStyleCnt="6"/>
      <dgm:spPr/>
    </dgm:pt>
    <dgm:pt modelId="{1D35127C-587E-4BA6-B13A-C71F8EEC5A62}" type="pres">
      <dgm:prSet presAssocID="{1D35643D-A8A8-4637-AF3E-6CA65A5632C5}" presName="spaceBetweenRectangles" presStyleCnt="0"/>
      <dgm:spPr/>
    </dgm:pt>
    <dgm:pt modelId="{D57946C3-D4FD-441C-9B86-2BBFC6D7F51B}" type="pres">
      <dgm:prSet presAssocID="{AEDBBF09-ABA6-468A-99B6-78106835E230}" presName="composite" presStyleCnt="0"/>
      <dgm:spPr/>
    </dgm:pt>
    <dgm:pt modelId="{62C9A589-8D50-46E0-8D9E-9495CC0B9F4C}" type="pres">
      <dgm:prSet presAssocID="{AEDBBF09-ABA6-468A-99B6-78106835E23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A81DAF1-DA89-4ADB-A98B-CA03335F065C}" type="pres">
      <dgm:prSet presAssocID="{AEDBBF09-ABA6-468A-99B6-78106835E23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DDAD0CE-5214-4539-8A7A-6C4A8E0ADB78}" type="pres">
      <dgm:prSet presAssocID="{AEDBBF09-ABA6-468A-99B6-78106835E230}" presName="BalanceSpacing" presStyleCnt="0"/>
      <dgm:spPr/>
    </dgm:pt>
    <dgm:pt modelId="{8D5110F8-4E64-4CD6-9CCB-8404AC657866}" type="pres">
      <dgm:prSet presAssocID="{AEDBBF09-ABA6-468A-99B6-78106835E230}" presName="BalanceSpacing1" presStyleCnt="0"/>
      <dgm:spPr/>
    </dgm:pt>
    <dgm:pt modelId="{AC421733-6DE2-40E0-A7C7-2672EA3976B0}" type="pres">
      <dgm:prSet presAssocID="{A7B4BBEF-27BF-4963-BF6A-D1ABE1F36EB9}" presName="Accent1Text" presStyleLbl="node1" presStyleIdx="5" presStyleCnt="6"/>
      <dgm:spPr/>
    </dgm:pt>
  </dgm:ptLst>
  <dgm:cxnLst>
    <dgm:cxn modelId="{6095CC05-1629-4E39-85C4-70A29B706EF6}" srcId="{EC13B690-9ACD-46CE-9679-430723C11327}" destId="{AE2C0296-55FA-415F-82E6-BCE9FFA0DC1B}" srcOrd="1" destOrd="0" parTransId="{5B954394-203A-4735-A7E6-CE7D01607563}" sibTransId="{1A6FFDB8-E391-4A4E-B0C1-53143A022AF0}"/>
    <dgm:cxn modelId="{A1644511-53DD-4143-81D3-0F786D111E02}" srcId="{AEDBBF09-ABA6-468A-99B6-78106835E230}" destId="{8D283899-D99A-411D-ABBA-8118A6DB56CD}" srcOrd="0" destOrd="0" parTransId="{E116C235-90DB-4D3B-AA6A-5FEBE2D9AD85}" sibTransId="{4254B021-0D62-418E-A9DC-F686DD6A6DBB}"/>
    <dgm:cxn modelId="{A424F820-16A6-467A-97AD-FDFE6BF106DD}" type="presOf" srcId="{1D35643D-A8A8-4637-AF3E-6CA65A5632C5}" destId="{62B3E7C7-BEDA-47FA-8747-0917F2A8C37F}" srcOrd="0" destOrd="0" presId="urn:microsoft.com/office/officeart/2008/layout/AlternatingHexagons"/>
    <dgm:cxn modelId="{49B60524-99F9-4D40-B855-548A7467BAE5}" type="presOf" srcId="{F2CC4CC6-EA1F-4EEA-823B-6346F1E97657}" destId="{EFF4E10C-4F9E-418A-AF13-5040CEADCF31}" srcOrd="0" destOrd="0" presId="urn:microsoft.com/office/officeart/2008/layout/AlternatingHexagons"/>
    <dgm:cxn modelId="{84A98F29-DAC1-46AA-AA27-6AB75CDDC3DC}" type="presOf" srcId="{88E457D0-0B36-4BEC-A679-3D51F84F8584}" destId="{3C9FF485-17DC-4BB5-B733-9A1963B425E2}" srcOrd="0" destOrd="0" presId="urn:microsoft.com/office/officeart/2008/layout/AlternatingHexagons"/>
    <dgm:cxn modelId="{CBDC3937-2108-4F06-85C2-2CA2168D4F3F}" srcId="{F2CC4CC6-EA1F-4EEA-823B-6346F1E97657}" destId="{AEDBBF09-ABA6-468A-99B6-78106835E230}" srcOrd="2" destOrd="0" parTransId="{E389ECA5-6A57-4481-B526-A504DC8CCDA2}" sibTransId="{A7B4BBEF-27BF-4963-BF6A-D1ABE1F36EB9}"/>
    <dgm:cxn modelId="{3593243C-1781-4CDE-8F92-80DF19BDCE5D}" type="presOf" srcId="{5F820204-BCE0-4251-9DA7-DDB28F0E6778}" destId="{30000AD7-51AA-497E-B0C6-B7DFA4F46850}" srcOrd="0" destOrd="1" presId="urn:microsoft.com/office/officeart/2008/layout/AlternatingHexagons"/>
    <dgm:cxn modelId="{BFDFEC6E-9C83-4A15-871D-D11A66991BB1}" type="presOf" srcId="{AE2C0296-55FA-415F-82E6-BCE9FFA0DC1B}" destId="{4D6781E3-FB87-4435-A64F-7D9C3097981C}" srcOrd="0" destOrd="1" presId="urn:microsoft.com/office/officeart/2008/layout/AlternatingHexagons"/>
    <dgm:cxn modelId="{AFE93E74-1102-4D37-BD53-2A8889A57706}" type="presOf" srcId="{AEDBBF09-ABA6-468A-99B6-78106835E230}" destId="{62C9A589-8D50-46E0-8D9E-9495CC0B9F4C}" srcOrd="0" destOrd="0" presId="urn:microsoft.com/office/officeart/2008/layout/AlternatingHexagons"/>
    <dgm:cxn modelId="{9A88008D-E6AD-40F3-A672-5A466B1D2179}" type="presOf" srcId="{8D283899-D99A-411D-ABBA-8118A6DB56CD}" destId="{BA81DAF1-DA89-4ADB-A98B-CA03335F065C}" srcOrd="0" destOrd="0" presId="urn:microsoft.com/office/officeart/2008/layout/AlternatingHexagons"/>
    <dgm:cxn modelId="{1392228F-C99E-4ED7-93EF-7C5F039717C9}" srcId="{AEDBBF09-ABA6-468A-99B6-78106835E230}" destId="{90B7B6D1-823B-4CB6-8DB8-1B73DFCF3763}" srcOrd="1" destOrd="0" parTransId="{D7063A91-F74C-451D-9915-4F92EC4D21B2}" sibTransId="{44AC70F2-B033-498E-AE31-41FFF60247F7}"/>
    <dgm:cxn modelId="{6DA4DAA0-699D-4C6F-8613-DFA86E3A04CF}" type="presOf" srcId="{EC13B690-9ACD-46CE-9679-430723C11327}" destId="{C07322A9-28D6-4435-B085-C1CB811E3F24}" srcOrd="0" destOrd="0" presId="urn:microsoft.com/office/officeart/2008/layout/AlternatingHexagons"/>
    <dgm:cxn modelId="{61FF2FBD-CF1E-427A-8B7B-AACF9A972282}" srcId="{88E457D0-0B36-4BEC-A679-3D51F84F8584}" destId="{5F820204-BCE0-4251-9DA7-DDB28F0E6778}" srcOrd="1" destOrd="0" parTransId="{CE3C1DAD-0629-48DB-B67C-B82D517C485C}" sibTransId="{16033DC0-A272-4725-AFCE-92B15D3D33EA}"/>
    <dgm:cxn modelId="{0E7ADBBF-F0B7-472E-8F17-0BEEF96B189C}" type="presOf" srcId="{A7B4BBEF-27BF-4963-BF6A-D1ABE1F36EB9}" destId="{AC421733-6DE2-40E0-A7C7-2672EA3976B0}" srcOrd="0" destOrd="0" presId="urn:microsoft.com/office/officeart/2008/layout/AlternatingHexagons"/>
    <dgm:cxn modelId="{72E4EBC0-59DD-4F6E-AA4B-FF12C9B6DC46}" type="presOf" srcId="{90B7B6D1-823B-4CB6-8DB8-1B73DFCF3763}" destId="{BA81DAF1-DA89-4ADB-A98B-CA03335F065C}" srcOrd="0" destOrd="1" presId="urn:microsoft.com/office/officeart/2008/layout/AlternatingHexagons"/>
    <dgm:cxn modelId="{97FFF4CC-6BCC-4921-A075-166D62E0BBD8}" type="presOf" srcId="{29DBBD48-FFC7-4BE8-ACE3-D662A726215F}" destId="{D88E2BB3-D094-4A5B-9A9A-56762B9DA5DE}" srcOrd="0" destOrd="0" presId="urn:microsoft.com/office/officeart/2008/layout/AlternatingHexagons"/>
    <dgm:cxn modelId="{102A9BE1-1A75-49BE-9DAC-A9BD3C000226}" srcId="{EC13B690-9ACD-46CE-9679-430723C11327}" destId="{83F86CC8-B5C3-438A-8EDA-05F6187CF546}" srcOrd="0" destOrd="0" parTransId="{FCAECC92-031A-45D9-A86D-896C480EF0CD}" sibTransId="{4884A78F-81A7-4A49-A75E-58DEE259B2F2}"/>
    <dgm:cxn modelId="{7DAEBCE3-0C2C-43D3-9320-6F7E311E9B7C}" srcId="{F2CC4CC6-EA1F-4EEA-823B-6346F1E97657}" destId="{88E457D0-0B36-4BEC-A679-3D51F84F8584}" srcOrd="1" destOrd="0" parTransId="{A0DDCF29-3D4E-4357-9DB9-8F9A0B2DCF1C}" sibTransId="{1D35643D-A8A8-4637-AF3E-6CA65A5632C5}"/>
    <dgm:cxn modelId="{C4413FE4-4E7E-42BF-8010-736C8A9D1986}" srcId="{88E457D0-0B36-4BEC-A679-3D51F84F8584}" destId="{F99A42CA-6C9A-4F8A-ADA6-C4C79BC72C80}" srcOrd="0" destOrd="0" parTransId="{3A86BDBD-4FE1-4271-BC76-E44869A6FC9A}" sibTransId="{F5FDE186-7589-478A-815E-373741C5893E}"/>
    <dgm:cxn modelId="{67D905EB-0C82-46A1-9280-942EE9E4D09F}" srcId="{F2CC4CC6-EA1F-4EEA-823B-6346F1E97657}" destId="{EC13B690-9ACD-46CE-9679-430723C11327}" srcOrd="0" destOrd="0" parTransId="{1FF7B199-C22E-412C-BEB3-639CE57CB087}" sibTransId="{29DBBD48-FFC7-4BE8-ACE3-D662A726215F}"/>
    <dgm:cxn modelId="{F9DB86F2-F1E4-48C4-8880-298445BA8FEA}" type="presOf" srcId="{F99A42CA-6C9A-4F8A-ADA6-C4C79BC72C80}" destId="{30000AD7-51AA-497E-B0C6-B7DFA4F46850}" srcOrd="0" destOrd="0" presId="urn:microsoft.com/office/officeart/2008/layout/AlternatingHexagons"/>
    <dgm:cxn modelId="{434F32FF-5D4F-46F0-AE9C-FA54A7508E34}" type="presOf" srcId="{83F86CC8-B5C3-438A-8EDA-05F6187CF546}" destId="{4D6781E3-FB87-4435-A64F-7D9C3097981C}" srcOrd="0" destOrd="0" presId="urn:microsoft.com/office/officeart/2008/layout/AlternatingHexagons"/>
    <dgm:cxn modelId="{7FFE6E3C-4CA4-489A-84B7-9FA910862B35}" type="presParOf" srcId="{EFF4E10C-4F9E-418A-AF13-5040CEADCF31}" destId="{28F290F9-0357-4356-88B9-9FCD4C0451B6}" srcOrd="0" destOrd="0" presId="urn:microsoft.com/office/officeart/2008/layout/AlternatingHexagons"/>
    <dgm:cxn modelId="{FA5C1793-FF3B-4588-B281-B9BBB4C17D47}" type="presParOf" srcId="{28F290F9-0357-4356-88B9-9FCD4C0451B6}" destId="{C07322A9-28D6-4435-B085-C1CB811E3F24}" srcOrd="0" destOrd="0" presId="urn:microsoft.com/office/officeart/2008/layout/AlternatingHexagons"/>
    <dgm:cxn modelId="{4BCCF4CF-EC30-43DD-B178-A685625BD2CA}" type="presParOf" srcId="{28F290F9-0357-4356-88B9-9FCD4C0451B6}" destId="{4D6781E3-FB87-4435-A64F-7D9C3097981C}" srcOrd="1" destOrd="0" presId="urn:microsoft.com/office/officeart/2008/layout/AlternatingHexagons"/>
    <dgm:cxn modelId="{73D6838A-62A7-479B-9230-E9327E7D609F}" type="presParOf" srcId="{28F290F9-0357-4356-88B9-9FCD4C0451B6}" destId="{AB6CE8F6-019D-45DF-AB77-262AAC4ECD8E}" srcOrd="2" destOrd="0" presId="urn:microsoft.com/office/officeart/2008/layout/AlternatingHexagons"/>
    <dgm:cxn modelId="{F46FAA8D-CEB9-401D-9E50-176C52653057}" type="presParOf" srcId="{28F290F9-0357-4356-88B9-9FCD4C0451B6}" destId="{D0E008CA-8DF3-47CB-BC7C-CF79AAA6A6B8}" srcOrd="3" destOrd="0" presId="urn:microsoft.com/office/officeart/2008/layout/AlternatingHexagons"/>
    <dgm:cxn modelId="{6BD71973-054A-4806-A07F-7240AD45D06D}" type="presParOf" srcId="{28F290F9-0357-4356-88B9-9FCD4C0451B6}" destId="{D88E2BB3-D094-4A5B-9A9A-56762B9DA5DE}" srcOrd="4" destOrd="0" presId="urn:microsoft.com/office/officeart/2008/layout/AlternatingHexagons"/>
    <dgm:cxn modelId="{ACA16609-D9F6-42DC-A9F1-9726CEFC21E5}" type="presParOf" srcId="{EFF4E10C-4F9E-418A-AF13-5040CEADCF31}" destId="{F785AA08-CE5E-4AE1-A978-2AEA0EC9B3B4}" srcOrd="1" destOrd="0" presId="urn:microsoft.com/office/officeart/2008/layout/AlternatingHexagons"/>
    <dgm:cxn modelId="{296C2E23-1185-4EB5-BA04-7C143407B245}" type="presParOf" srcId="{EFF4E10C-4F9E-418A-AF13-5040CEADCF31}" destId="{CD0CC385-29F5-4906-8397-A61A2228B2FA}" srcOrd="2" destOrd="0" presId="urn:microsoft.com/office/officeart/2008/layout/AlternatingHexagons"/>
    <dgm:cxn modelId="{4BFE3E79-F9E9-455C-80E7-FEDFA41749F6}" type="presParOf" srcId="{CD0CC385-29F5-4906-8397-A61A2228B2FA}" destId="{3C9FF485-17DC-4BB5-B733-9A1963B425E2}" srcOrd="0" destOrd="0" presId="urn:microsoft.com/office/officeart/2008/layout/AlternatingHexagons"/>
    <dgm:cxn modelId="{D94F0B86-14BD-4658-BA2E-34811DC7BF25}" type="presParOf" srcId="{CD0CC385-29F5-4906-8397-A61A2228B2FA}" destId="{30000AD7-51AA-497E-B0C6-B7DFA4F46850}" srcOrd="1" destOrd="0" presId="urn:microsoft.com/office/officeart/2008/layout/AlternatingHexagons"/>
    <dgm:cxn modelId="{67E54DB9-2AE4-4CF1-A98E-81EBBE927552}" type="presParOf" srcId="{CD0CC385-29F5-4906-8397-A61A2228B2FA}" destId="{1A89622C-01BA-4C38-BFB0-D28F2906D0D6}" srcOrd="2" destOrd="0" presId="urn:microsoft.com/office/officeart/2008/layout/AlternatingHexagons"/>
    <dgm:cxn modelId="{599D8E9C-BC5E-4E4B-AD95-9D6D43667CA1}" type="presParOf" srcId="{CD0CC385-29F5-4906-8397-A61A2228B2FA}" destId="{3489730C-39DD-4DDE-9739-102E099CB954}" srcOrd="3" destOrd="0" presId="urn:microsoft.com/office/officeart/2008/layout/AlternatingHexagons"/>
    <dgm:cxn modelId="{6D3C1E13-4472-46A2-BDE9-43AD1032D514}" type="presParOf" srcId="{CD0CC385-29F5-4906-8397-A61A2228B2FA}" destId="{62B3E7C7-BEDA-47FA-8747-0917F2A8C37F}" srcOrd="4" destOrd="0" presId="urn:microsoft.com/office/officeart/2008/layout/AlternatingHexagons"/>
    <dgm:cxn modelId="{9F162E71-B957-4002-9B06-9FDD318DA4E0}" type="presParOf" srcId="{EFF4E10C-4F9E-418A-AF13-5040CEADCF31}" destId="{1D35127C-587E-4BA6-B13A-C71F8EEC5A62}" srcOrd="3" destOrd="0" presId="urn:microsoft.com/office/officeart/2008/layout/AlternatingHexagons"/>
    <dgm:cxn modelId="{C5419247-DE4A-4F85-9F6D-A1DAC4884489}" type="presParOf" srcId="{EFF4E10C-4F9E-418A-AF13-5040CEADCF31}" destId="{D57946C3-D4FD-441C-9B86-2BBFC6D7F51B}" srcOrd="4" destOrd="0" presId="urn:microsoft.com/office/officeart/2008/layout/AlternatingHexagons"/>
    <dgm:cxn modelId="{01AA484E-968C-4542-9D39-B087531A126E}" type="presParOf" srcId="{D57946C3-D4FD-441C-9B86-2BBFC6D7F51B}" destId="{62C9A589-8D50-46E0-8D9E-9495CC0B9F4C}" srcOrd="0" destOrd="0" presId="urn:microsoft.com/office/officeart/2008/layout/AlternatingHexagons"/>
    <dgm:cxn modelId="{2940FF77-6D8D-432A-AB05-F2D06DE8D88E}" type="presParOf" srcId="{D57946C3-D4FD-441C-9B86-2BBFC6D7F51B}" destId="{BA81DAF1-DA89-4ADB-A98B-CA03335F065C}" srcOrd="1" destOrd="0" presId="urn:microsoft.com/office/officeart/2008/layout/AlternatingHexagons"/>
    <dgm:cxn modelId="{414779BC-AC97-4CEB-8BD1-AFD03A403057}" type="presParOf" srcId="{D57946C3-D4FD-441C-9B86-2BBFC6D7F51B}" destId="{5DDAD0CE-5214-4539-8A7A-6C4A8E0ADB78}" srcOrd="2" destOrd="0" presId="urn:microsoft.com/office/officeart/2008/layout/AlternatingHexagons"/>
    <dgm:cxn modelId="{863771E3-3736-4D36-851A-AEA250EB08A4}" type="presParOf" srcId="{D57946C3-D4FD-441C-9B86-2BBFC6D7F51B}" destId="{8D5110F8-4E64-4CD6-9CCB-8404AC657866}" srcOrd="3" destOrd="0" presId="urn:microsoft.com/office/officeart/2008/layout/AlternatingHexagons"/>
    <dgm:cxn modelId="{4AA5C7F1-6D1C-4B2E-B8FC-3089325C5AE7}" type="presParOf" srcId="{D57946C3-D4FD-441C-9B86-2BBFC6D7F51B}" destId="{AC421733-6DE2-40E0-A7C7-2672EA3976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D43C6-E290-451E-867D-6992C64E72D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C68FBFA-6D65-43DC-800D-0222EAC53D74}">
      <dgm:prSet phldrT="[Text]"/>
      <dgm:spPr/>
      <dgm:t>
        <a:bodyPr/>
        <a:lstStyle/>
        <a:p>
          <a:r>
            <a:rPr lang="en-US" dirty="0"/>
            <a:t>The Utility relocation must have its own environmental review completed and it must confirm…</a:t>
          </a:r>
        </a:p>
      </dgm:t>
    </dgm:pt>
    <dgm:pt modelId="{574501C0-1B33-402B-874B-FB0F75C175FF}" type="parTrans" cxnId="{EAB07B39-2065-4340-9B79-BAF8B512D0D6}">
      <dgm:prSet/>
      <dgm:spPr/>
      <dgm:t>
        <a:bodyPr/>
        <a:lstStyle/>
        <a:p>
          <a:endParaRPr lang="en-US"/>
        </a:p>
      </dgm:t>
    </dgm:pt>
    <dgm:pt modelId="{8D1EE010-DCF8-4B89-95C9-5B5D8699CD2A}" type="sibTrans" cxnId="{EAB07B39-2065-4340-9B79-BAF8B512D0D6}">
      <dgm:prSet/>
      <dgm:spPr/>
      <dgm:t>
        <a:bodyPr/>
        <a:lstStyle/>
        <a:p>
          <a:endParaRPr lang="en-US"/>
        </a:p>
      </dgm:t>
    </dgm:pt>
    <dgm:pt modelId="{6386B172-9E67-46D6-8683-880FB3244C58}" type="pres">
      <dgm:prSet presAssocID="{54BD43C6-E290-451E-867D-6992C64E72D6}" presName="Name0" presStyleCnt="0">
        <dgm:presLayoutVars>
          <dgm:resizeHandles/>
        </dgm:presLayoutVars>
      </dgm:prSet>
      <dgm:spPr/>
    </dgm:pt>
    <dgm:pt modelId="{F5C333F4-4E37-4C22-AFBA-2C0C88FE4008}" type="pres">
      <dgm:prSet presAssocID="{2C68FBFA-6D65-43DC-800D-0222EAC53D74}" presName="text" presStyleLbl="node1" presStyleIdx="0" presStyleCnt="1" custScaleX="1551214" custLinFactNeighborX="0" custLinFactNeighborY="-45390">
        <dgm:presLayoutVars>
          <dgm:bulletEnabled val="1"/>
        </dgm:presLayoutVars>
      </dgm:prSet>
      <dgm:spPr/>
    </dgm:pt>
  </dgm:ptLst>
  <dgm:cxnLst>
    <dgm:cxn modelId="{EAB07B39-2065-4340-9B79-BAF8B512D0D6}" srcId="{54BD43C6-E290-451E-867D-6992C64E72D6}" destId="{2C68FBFA-6D65-43DC-800D-0222EAC53D74}" srcOrd="0" destOrd="0" parTransId="{574501C0-1B33-402B-874B-FB0F75C175FF}" sibTransId="{8D1EE010-DCF8-4B89-95C9-5B5D8699CD2A}"/>
    <dgm:cxn modelId="{76045A67-6512-4723-A198-927C6716FC68}" type="presOf" srcId="{2C68FBFA-6D65-43DC-800D-0222EAC53D74}" destId="{F5C333F4-4E37-4C22-AFBA-2C0C88FE4008}" srcOrd="0" destOrd="0" presId="urn:diagrams.loki3.com/VaryingWidthList"/>
    <dgm:cxn modelId="{A764B4AA-22F1-4BF3-99AD-91B649EE5F68}" type="presOf" srcId="{54BD43C6-E290-451E-867D-6992C64E72D6}" destId="{6386B172-9E67-46D6-8683-880FB3244C58}" srcOrd="0" destOrd="0" presId="urn:diagrams.loki3.com/VaryingWidthList"/>
    <dgm:cxn modelId="{1F8EA1D5-A785-4809-A80F-F14120DB467E}" type="presParOf" srcId="{6386B172-9E67-46D6-8683-880FB3244C58}" destId="{F5C333F4-4E37-4C22-AFBA-2C0C88FE4008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7B809-F06E-4A7D-BBE5-884A6B312FAA}" type="doc">
      <dgm:prSet loTypeId="urn:microsoft.com/office/officeart/2005/8/layout/chart3" loCatId="cycle" qsTypeId="urn:microsoft.com/office/officeart/2005/8/quickstyle/3d6" qsCatId="3D" csTypeId="urn:microsoft.com/office/officeart/2005/8/colors/colorful4" csCatId="colorful" phldr="1"/>
      <dgm:spPr/>
    </dgm:pt>
    <dgm:pt modelId="{C29343A3-B299-4DE4-9EF4-C749AC7D9530}">
      <dgm:prSet phldrT="[Text]"/>
      <dgm:spPr/>
      <dgm:t>
        <a:bodyPr/>
        <a:lstStyle/>
        <a:p>
          <a:r>
            <a:rPr lang="en-US" dirty="0"/>
            <a:t>Utility Design</a:t>
          </a:r>
        </a:p>
      </dgm:t>
    </dgm:pt>
    <dgm:pt modelId="{12681F0D-58A5-4490-AB98-9A6F80A20A8F}" type="parTrans" cxnId="{52C7521B-60B0-4168-B5B0-6BB7C91E78C2}">
      <dgm:prSet/>
      <dgm:spPr/>
      <dgm:t>
        <a:bodyPr/>
        <a:lstStyle/>
        <a:p>
          <a:endParaRPr lang="en-US"/>
        </a:p>
      </dgm:t>
    </dgm:pt>
    <dgm:pt modelId="{DFB7ED7E-3BB8-46BB-8D53-ADB915FF2AF2}" type="sibTrans" cxnId="{52C7521B-60B0-4168-B5B0-6BB7C91E78C2}">
      <dgm:prSet/>
      <dgm:spPr/>
      <dgm:t>
        <a:bodyPr/>
        <a:lstStyle/>
        <a:p>
          <a:endParaRPr lang="en-US"/>
        </a:p>
      </dgm:t>
    </dgm:pt>
    <dgm:pt modelId="{1B6970C1-AAC4-4EA1-949B-5883D5630133}">
      <dgm:prSet phldrT="[Text]"/>
      <dgm:spPr/>
      <dgm:t>
        <a:bodyPr/>
        <a:lstStyle/>
        <a:p>
          <a:r>
            <a:rPr lang="en-US" dirty="0"/>
            <a:t>Utility Coordination</a:t>
          </a:r>
        </a:p>
      </dgm:t>
    </dgm:pt>
    <dgm:pt modelId="{86DAC457-AFA0-41E2-89B8-7C922EE24A68}" type="parTrans" cxnId="{98F9F4F4-9B4D-4437-9144-86D41538F7F5}">
      <dgm:prSet/>
      <dgm:spPr/>
      <dgm:t>
        <a:bodyPr/>
        <a:lstStyle/>
        <a:p>
          <a:endParaRPr lang="en-US"/>
        </a:p>
      </dgm:t>
    </dgm:pt>
    <dgm:pt modelId="{0DE8091B-A504-4012-8DE4-A227C686FAD6}" type="sibTrans" cxnId="{98F9F4F4-9B4D-4437-9144-86D41538F7F5}">
      <dgm:prSet/>
      <dgm:spPr/>
      <dgm:t>
        <a:bodyPr/>
        <a:lstStyle/>
        <a:p>
          <a:endParaRPr lang="en-US"/>
        </a:p>
      </dgm:t>
    </dgm:pt>
    <dgm:pt modelId="{E9651EEB-7A4F-470E-8669-1FC855FC638E}">
      <dgm:prSet phldrT="[Text]"/>
      <dgm:spPr/>
      <dgm:t>
        <a:bodyPr/>
        <a:lstStyle/>
        <a:p>
          <a:r>
            <a:rPr lang="en-US" dirty="0"/>
            <a:t>Utility Relocation</a:t>
          </a:r>
        </a:p>
      </dgm:t>
    </dgm:pt>
    <dgm:pt modelId="{19F52B90-DE8C-465B-9719-EF71C8FD82C7}" type="parTrans" cxnId="{2D904F78-D0A1-4F09-81E4-84398091C9FA}">
      <dgm:prSet/>
      <dgm:spPr/>
      <dgm:t>
        <a:bodyPr/>
        <a:lstStyle/>
        <a:p>
          <a:endParaRPr lang="en-US"/>
        </a:p>
      </dgm:t>
    </dgm:pt>
    <dgm:pt modelId="{0660D54F-E965-4F4B-A554-EC8A9008DF65}" type="sibTrans" cxnId="{2D904F78-D0A1-4F09-81E4-84398091C9FA}">
      <dgm:prSet/>
      <dgm:spPr/>
      <dgm:t>
        <a:bodyPr/>
        <a:lstStyle/>
        <a:p>
          <a:endParaRPr lang="en-US"/>
        </a:p>
      </dgm:t>
    </dgm:pt>
    <dgm:pt modelId="{7AFF5BDD-4DF6-47A0-BCC6-583D30435983}">
      <dgm:prSet phldrT="[Text]"/>
      <dgm:spPr/>
      <dgm:t>
        <a:bodyPr/>
        <a:lstStyle/>
        <a:p>
          <a:r>
            <a:rPr lang="en-US" dirty="0"/>
            <a:t>Utility Materials</a:t>
          </a:r>
        </a:p>
      </dgm:t>
    </dgm:pt>
    <dgm:pt modelId="{919C959D-F346-41FF-B7D0-ABDAC55FE273}" type="parTrans" cxnId="{636092FA-7CB4-41F7-A9EA-18D872453766}">
      <dgm:prSet/>
      <dgm:spPr/>
      <dgm:t>
        <a:bodyPr/>
        <a:lstStyle/>
        <a:p>
          <a:endParaRPr lang="en-US"/>
        </a:p>
      </dgm:t>
    </dgm:pt>
    <dgm:pt modelId="{1B8FAA11-E17D-4B5C-9B2B-83A9A28A198D}" type="sibTrans" cxnId="{636092FA-7CB4-41F7-A9EA-18D872453766}">
      <dgm:prSet/>
      <dgm:spPr/>
      <dgm:t>
        <a:bodyPr/>
        <a:lstStyle/>
        <a:p>
          <a:endParaRPr lang="en-US"/>
        </a:p>
      </dgm:t>
    </dgm:pt>
    <dgm:pt modelId="{8DD500CC-5D09-46FD-BA24-019940A4A5F6}" type="pres">
      <dgm:prSet presAssocID="{CF87B809-F06E-4A7D-BBE5-884A6B312FAA}" presName="compositeShape" presStyleCnt="0">
        <dgm:presLayoutVars>
          <dgm:chMax val="7"/>
          <dgm:dir/>
          <dgm:resizeHandles val="exact"/>
        </dgm:presLayoutVars>
      </dgm:prSet>
      <dgm:spPr/>
    </dgm:pt>
    <dgm:pt modelId="{01281777-1AB1-40A8-BDC2-4AE60807B87A}" type="pres">
      <dgm:prSet presAssocID="{CF87B809-F06E-4A7D-BBE5-884A6B312FAA}" presName="wedge1" presStyleLbl="node1" presStyleIdx="0" presStyleCnt="4" custLinFactNeighborX="-6620" custLinFactNeighborY="3826"/>
      <dgm:spPr/>
    </dgm:pt>
    <dgm:pt modelId="{C0F5899F-672F-40C7-BB86-8EBCEE555256}" type="pres">
      <dgm:prSet presAssocID="{CF87B809-F06E-4A7D-BBE5-884A6B312FA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74D6BB-33AD-4122-94A7-19F49CA46D39}" type="pres">
      <dgm:prSet presAssocID="{CF87B809-F06E-4A7D-BBE5-884A6B312FAA}" presName="wedge2" presStyleLbl="node1" presStyleIdx="1" presStyleCnt="4" custLinFactNeighborX="-2405" custLinFactNeighborY="110"/>
      <dgm:spPr/>
    </dgm:pt>
    <dgm:pt modelId="{8563FE8E-C1EB-445A-A69D-E96AFF82946B}" type="pres">
      <dgm:prSet presAssocID="{CF87B809-F06E-4A7D-BBE5-884A6B312FA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C5F956-160F-419D-94A0-D5FD02CABFB4}" type="pres">
      <dgm:prSet presAssocID="{CF87B809-F06E-4A7D-BBE5-884A6B312FAA}" presName="wedge3" presStyleLbl="node1" presStyleIdx="2" presStyleCnt="4" custLinFactNeighborX="304" custLinFactNeighborY="-84"/>
      <dgm:spPr/>
    </dgm:pt>
    <dgm:pt modelId="{2FA8264C-6E21-443B-98F8-135EBB67D204}" type="pres">
      <dgm:prSet presAssocID="{CF87B809-F06E-4A7D-BBE5-884A6B312FA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B66CB5-E044-4EBE-A1C2-F3A56FE784D5}" type="pres">
      <dgm:prSet presAssocID="{CF87B809-F06E-4A7D-BBE5-884A6B312FAA}" presName="wedge4" presStyleLbl="node1" presStyleIdx="3" presStyleCnt="4" custLinFactNeighborX="304" custLinFactNeighborY="-388"/>
      <dgm:spPr/>
    </dgm:pt>
    <dgm:pt modelId="{AF280ADC-4E63-45B7-80B5-6C68F3600122}" type="pres">
      <dgm:prSet presAssocID="{CF87B809-F06E-4A7D-BBE5-884A6B312FA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2C7521B-60B0-4168-B5B0-6BB7C91E78C2}" srcId="{CF87B809-F06E-4A7D-BBE5-884A6B312FAA}" destId="{C29343A3-B299-4DE4-9EF4-C749AC7D9530}" srcOrd="0" destOrd="0" parTransId="{12681F0D-58A5-4490-AB98-9A6F80A20A8F}" sibTransId="{DFB7ED7E-3BB8-46BB-8D53-ADB915FF2AF2}"/>
    <dgm:cxn modelId="{955AB339-47DB-4190-ABD5-19B3EB5A60C2}" type="presOf" srcId="{7AFF5BDD-4DF6-47A0-BCC6-583D30435983}" destId="{9AB66CB5-E044-4EBE-A1C2-F3A56FE784D5}" srcOrd="0" destOrd="0" presId="urn:microsoft.com/office/officeart/2005/8/layout/chart3"/>
    <dgm:cxn modelId="{9794A457-C2B9-409A-B43C-2028A1753A36}" type="presOf" srcId="{E9651EEB-7A4F-470E-8669-1FC855FC638E}" destId="{2FA8264C-6E21-443B-98F8-135EBB67D204}" srcOrd="1" destOrd="0" presId="urn:microsoft.com/office/officeart/2005/8/layout/chart3"/>
    <dgm:cxn modelId="{2D904F78-D0A1-4F09-81E4-84398091C9FA}" srcId="{CF87B809-F06E-4A7D-BBE5-884A6B312FAA}" destId="{E9651EEB-7A4F-470E-8669-1FC855FC638E}" srcOrd="2" destOrd="0" parTransId="{19F52B90-DE8C-465B-9719-EF71C8FD82C7}" sibTransId="{0660D54F-E965-4F4B-A554-EC8A9008DF65}"/>
    <dgm:cxn modelId="{E1E7D782-B7E8-4522-9680-8ED98ED8B141}" type="presOf" srcId="{E9651EEB-7A4F-470E-8669-1FC855FC638E}" destId="{35C5F956-160F-419D-94A0-D5FD02CABFB4}" srcOrd="0" destOrd="0" presId="urn:microsoft.com/office/officeart/2005/8/layout/chart3"/>
    <dgm:cxn modelId="{CA0032A4-D375-4FFF-B6C1-1B9D7BEC375D}" type="presOf" srcId="{CF87B809-F06E-4A7D-BBE5-884A6B312FAA}" destId="{8DD500CC-5D09-46FD-BA24-019940A4A5F6}" srcOrd="0" destOrd="0" presId="urn:microsoft.com/office/officeart/2005/8/layout/chart3"/>
    <dgm:cxn modelId="{E263D9A8-3B03-4152-AC5C-D553D7D0EBC7}" type="presOf" srcId="{1B6970C1-AAC4-4EA1-949B-5883D5630133}" destId="{8563FE8E-C1EB-445A-A69D-E96AFF82946B}" srcOrd="1" destOrd="0" presId="urn:microsoft.com/office/officeart/2005/8/layout/chart3"/>
    <dgm:cxn modelId="{98601EB0-5E00-47BA-B6A7-5659B172A90C}" type="presOf" srcId="{C29343A3-B299-4DE4-9EF4-C749AC7D9530}" destId="{01281777-1AB1-40A8-BDC2-4AE60807B87A}" srcOrd="0" destOrd="0" presId="urn:microsoft.com/office/officeart/2005/8/layout/chart3"/>
    <dgm:cxn modelId="{DFB863E5-94BD-4C9B-B03B-7AC1274CAB2F}" type="presOf" srcId="{C29343A3-B299-4DE4-9EF4-C749AC7D9530}" destId="{C0F5899F-672F-40C7-BB86-8EBCEE555256}" srcOrd="1" destOrd="0" presId="urn:microsoft.com/office/officeart/2005/8/layout/chart3"/>
    <dgm:cxn modelId="{98F9F4F4-9B4D-4437-9144-86D41538F7F5}" srcId="{CF87B809-F06E-4A7D-BBE5-884A6B312FAA}" destId="{1B6970C1-AAC4-4EA1-949B-5883D5630133}" srcOrd="1" destOrd="0" parTransId="{86DAC457-AFA0-41E2-89B8-7C922EE24A68}" sibTransId="{0DE8091B-A504-4012-8DE4-A227C686FAD6}"/>
    <dgm:cxn modelId="{2BB54DF6-F63E-4BD5-9950-00FBA2EBF37A}" type="presOf" srcId="{7AFF5BDD-4DF6-47A0-BCC6-583D30435983}" destId="{AF280ADC-4E63-45B7-80B5-6C68F3600122}" srcOrd="1" destOrd="0" presId="urn:microsoft.com/office/officeart/2005/8/layout/chart3"/>
    <dgm:cxn modelId="{74CD49F7-34E9-417E-8E1B-A67BB3A50FEE}" type="presOf" srcId="{1B6970C1-AAC4-4EA1-949B-5883D5630133}" destId="{5E74D6BB-33AD-4122-94A7-19F49CA46D39}" srcOrd="0" destOrd="0" presId="urn:microsoft.com/office/officeart/2005/8/layout/chart3"/>
    <dgm:cxn modelId="{636092FA-7CB4-41F7-A9EA-18D872453766}" srcId="{CF87B809-F06E-4A7D-BBE5-884A6B312FAA}" destId="{7AFF5BDD-4DF6-47A0-BCC6-583D30435983}" srcOrd="3" destOrd="0" parTransId="{919C959D-F346-41FF-B7D0-ABDAC55FE273}" sibTransId="{1B8FAA11-E17D-4B5C-9B2B-83A9A28A198D}"/>
    <dgm:cxn modelId="{6E337F40-DBEE-4AD1-B0F0-8B4A22C0479A}" type="presParOf" srcId="{8DD500CC-5D09-46FD-BA24-019940A4A5F6}" destId="{01281777-1AB1-40A8-BDC2-4AE60807B87A}" srcOrd="0" destOrd="0" presId="urn:microsoft.com/office/officeart/2005/8/layout/chart3"/>
    <dgm:cxn modelId="{0AF51961-F178-4291-A856-31F3313A82CF}" type="presParOf" srcId="{8DD500CC-5D09-46FD-BA24-019940A4A5F6}" destId="{C0F5899F-672F-40C7-BB86-8EBCEE555256}" srcOrd="1" destOrd="0" presId="urn:microsoft.com/office/officeart/2005/8/layout/chart3"/>
    <dgm:cxn modelId="{A140A4DE-BE79-41A2-B620-53717CBCCC48}" type="presParOf" srcId="{8DD500CC-5D09-46FD-BA24-019940A4A5F6}" destId="{5E74D6BB-33AD-4122-94A7-19F49CA46D39}" srcOrd="2" destOrd="0" presId="urn:microsoft.com/office/officeart/2005/8/layout/chart3"/>
    <dgm:cxn modelId="{E1485B48-1536-468F-A69D-3DB9EB30E064}" type="presParOf" srcId="{8DD500CC-5D09-46FD-BA24-019940A4A5F6}" destId="{8563FE8E-C1EB-445A-A69D-E96AFF82946B}" srcOrd="3" destOrd="0" presId="urn:microsoft.com/office/officeart/2005/8/layout/chart3"/>
    <dgm:cxn modelId="{26DB2CEB-938E-48A2-BB4A-E8D7B68412B8}" type="presParOf" srcId="{8DD500CC-5D09-46FD-BA24-019940A4A5F6}" destId="{35C5F956-160F-419D-94A0-D5FD02CABFB4}" srcOrd="4" destOrd="0" presId="urn:microsoft.com/office/officeart/2005/8/layout/chart3"/>
    <dgm:cxn modelId="{2E614634-C3F7-4AD2-9945-E133FF31CEDF}" type="presParOf" srcId="{8DD500CC-5D09-46FD-BA24-019940A4A5F6}" destId="{2FA8264C-6E21-443B-98F8-135EBB67D204}" srcOrd="5" destOrd="0" presId="urn:microsoft.com/office/officeart/2005/8/layout/chart3"/>
    <dgm:cxn modelId="{66171579-9B0C-4A35-A501-0737F5BF0FE4}" type="presParOf" srcId="{8DD500CC-5D09-46FD-BA24-019940A4A5F6}" destId="{9AB66CB5-E044-4EBE-A1C2-F3A56FE784D5}" srcOrd="6" destOrd="0" presId="urn:microsoft.com/office/officeart/2005/8/layout/chart3"/>
    <dgm:cxn modelId="{88C5597A-61F5-4AE8-8FC4-42449A687544}" type="presParOf" srcId="{8DD500CC-5D09-46FD-BA24-019940A4A5F6}" destId="{AF280ADC-4E63-45B7-80B5-6C68F360012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05EB9-6407-4FF1-AA5B-78A9DE13B8BD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F3444E8F-DBFC-44A6-888B-DEFBE73CF4F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Confirm the project and utility Impacts</a:t>
          </a:r>
        </a:p>
      </dgm:t>
    </dgm:pt>
    <dgm:pt modelId="{2D0827D3-9266-4A7E-ACBB-A5AF85234635}" type="parTrans" cxnId="{51DF6D80-0FAF-4655-84C0-66C37743FC35}">
      <dgm:prSet/>
      <dgm:spPr/>
      <dgm:t>
        <a:bodyPr/>
        <a:lstStyle/>
        <a:p>
          <a:endParaRPr lang="en-US"/>
        </a:p>
      </dgm:t>
    </dgm:pt>
    <dgm:pt modelId="{138D1F47-1EDE-47D4-B326-78918AEBF974}" type="sibTrans" cxnId="{51DF6D80-0FAF-4655-84C0-66C37743FC35}">
      <dgm:prSet/>
      <dgm:spPr/>
      <dgm:t>
        <a:bodyPr/>
        <a:lstStyle/>
        <a:p>
          <a:endParaRPr lang="en-US"/>
        </a:p>
      </dgm:t>
    </dgm:pt>
    <dgm:pt modelId="{07B466AA-8ED5-4B63-9170-33143C50BCD2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Consider environmental impacts </a:t>
          </a:r>
        </a:p>
      </dgm:t>
    </dgm:pt>
    <dgm:pt modelId="{815F2F73-61E5-4D82-B865-DC31F2F3B253}" type="parTrans" cxnId="{09490A09-4C4B-4D7C-BC43-4EF4AAE53D54}">
      <dgm:prSet/>
      <dgm:spPr/>
      <dgm:t>
        <a:bodyPr/>
        <a:lstStyle/>
        <a:p>
          <a:endParaRPr lang="en-US"/>
        </a:p>
      </dgm:t>
    </dgm:pt>
    <dgm:pt modelId="{D3ECA646-5B40-45B6-BFB9-B07BD7C71903}" type="sibTrans" cxnId="{09490A09-4C4B-4D7C-BC43-4EF4AAE53D54}">
      <dgm:prSet/>
      <dgm:spPr/>
      <dgm:t>
        <a:bodyPr/>
        <a:lstStyle/>
        <a:p>
          <a:endParaRPr lang="en-US"/>
        </a:p>
      </dgm:t>
    </dgm:pt>
    <dgm:pt modelId="{76B3A87A-8A1A-4EF2-BDF1-E5F5659A8E32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Estimate the budget</a:t>
          </a:r>
        </a:p>
      </dgm:t>
    </dgm:pt>
    <dgm:pt modelId="{8812C013-1310-4E4E-8162-700F4757F053}" type="parTrans" cxnId="{9D750EDA-CBBB-4C23-8C53-3755EFF1E980}">
      <dgm:prSet/>
      <dgm:spPr/>
      <dgm:t>
        <a:bodyPr/>
        <a:lstStyle/>
        <a:p>
          <a:endParaRPr lang="en-US"/>
        </a:p>
      </dgm:t>
    </dgm:pt>
    <dgm:pt modelId="{53BD0ADA-CC83-4D39-B726-348EF25ED24B}" type="sibTrans" cxnId="{9D750EDA-CBBB-4C23-8C53-3755EFF1E980}">
      <dgm:prSet/>
      <dgm:spPr/>
      <dgm:t>
        <a:bodyPr/>
        <a:lstStyle/>
        <a:p>
          <a:endParaRPr lang="en-US"/>
        </a:p>
      </dgm:t>
    </dgm:pt>
    <dgm:pt modelId="{39DE3C36-1486-429B-93ED-E39461CD75F4}" type="pres">
      <dgm:prSet presAssocID="{F0605EB9-6407-4FF1-AA5B-78A9DE13B8BD}" presName="CompostProcess" presStyleCnt="0">
        <dgm:presLayoutVars>
          <dgm:dir/>
          <dgm:resizeHandles val="exact"/>
        </dgm:presLayoutVars>
      </dgm:prSet>
      <dgm:spPr/>
    </dgm:pt>
    <dgm:pt modelId="{E7C864CC-C10B-480B-98A1-A7252C3F75D2}" type="pres">
      <dgm:prSet presAssocID="{F0605EB9-6407-4FF1-AA5B-78A9DE13B8BD}" presName="arrow" presStyleLbl="bgShp" presStyleIdx="0" presStyleCnt="1" custLinFactX="-24716" custLinFactNeighborX="-100000" custLinFactNeighborY="-52482"/>
      <dgm:spPr/>
    </dgm:pt>
    <dgm:pt modelId="{912683AE-3087-4478-AA34-47F5CB7EE5F1}" type="pres">
      <dgm:prSet presAssocID="{F0605EB9-6407-4FF1-AA5B-78A9DE13B8BD}" presName="linearProcess" presStyleCnt="0"/>
      <dgm:spPr/>
    </dgm:pt>
    <dgm:pt modelId="{35975236-8E14-40F2-8F43-7E950CFF9711}" type="pres">
      <dgm:prSet presAssocID="{F3444E8F-DBFC-44A6-888B-DEFBE73CF4FD}" presName="textNode" presStyleLbl="node1" presStyleIdx="0" presStyleCnt="3">
        <dgm:presLayoutVars>
          <dgm:bulletEnabled val="1"/>
        </dgm:presLayoutVars>
      </dgm:prSet>
      <dgm:spPr/>
    </dgm:pt>
    <dgm:pt modelId="{DA4DF827-E8EE-4898-8EC8-E54AFAB7D586}" type="pres">
      <dgm:prSet presAssocID="{138D1F47-1EDE-47D4-B326-78918AEBF974}" presName="sibTrans" presStyleCnt="0"/>
      <dgm:spPr/>
    </dgm:pt>
    <dgm:pt modelId="{A21AB736-6223-4023-8BDB-32E55EB2FF05}" type="pres">
      <dgm:prSet presAssocID="{07B466AA-8ED5-4B63-9170-33143C50BCD2}" presName="textNode" presStyleLbl="node1" presStyleIdx="1" presStyleCnt="3">
        <dgm:presLayoutVars>
          <dgm:bulletEnabled val="1"/>
        </dgm:presLayoutVars>
      </dgm:prSet>
      <dgm:spPr/>
    </dgm:pt>
    <dgm:pt modelId="{73F23ED6-1632-4186-892B-1B7367D04B43}" type="pres">
      <dgm:prSet presAssocID="{D3ECA646-5B40-45B6-BFB9-B07BD7C71903}" presName="sibTrans" presStyleCnt="0"/>
      <dgm:spPr/>
    </dgm:pt>
    <dgm:pt modelId="{AD01ACD8-D4FE-41FB-A1FF-6CEA02C883F3}" type="pres">
      <dgm:prSet presAssocID="{76B3A87A-8A1A-4EF2-BDF1-E5F5659A8E3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9490A09-4C4B-4D7C-BC43-4EF4AAE53D54}" srcId="{F0605EB9-6407-4FF1-AA5B-78A9DE13B8BD}" destId="{07B466AA-8ED5-4B63-9170-33143C50BCD2}" srcOrd="1" destOrd="0" parTransId="{815F2F73-61E5-4D82-B865-DC31F2F3B253}" sibTransId="{D3ECA646-5B40-45B6-BFB9-B07BD7C71903}"/>
    <dgm:cxn modelId="{6E75BD63-D679-4C19-BD2E-D3FF0DC63433}" type="presOf" srcId="{F0605EB9-6407-4FF1-AA5B-78A9DE13B8BD}" destId="{39DE3C36-1486-429B-93ED-E39461CD75F4}" srcOrd="0" destOrd="0" presId="urn:microsoft.com/office/officeart/2005/8/layout/hProcess9"/>
    <dgm:cxn modelId="{F87A9D7E-9E02-4E58-915B-69176B0ACC00}" type="presOf" srcId="{07B466AA-8ED5-4B63-9170-33143C50BCD2}" destId="{A21AB736-6223-4023-8BDB-32E55EB2FF05}" srcOrd="0" destOrd="0" presId="urn:microsoft.com/office/officeart/2005/8/layout/hProcess9"/>
    <dgm:cxn modelId="{51DF6D80-0FAF-4655-84C0-66C37743FC35}" srcId="{F0605EB9-6407-4FF1-AA5B-78A9DE13B8BD}" destId="{F3444E8F-DBFC-44A6-888B-DEFBE73CF4FD}" srcOrd="0" destOrd="0" parTransId="{2D0827D3-9266-4A7E-ACBB-A5AF85234635}" sibTransId="{138D1F47-1EDE-47D4-B326-78918AEBF974}"/>
    <dgm:cxn modelId="{FE42EC9B-194D-4F51-BF71-DFB1D5F298A2}" type="presOf" srcId="{F3444E8F-DBFC-44A6-888B-DEFBE73CF4FD}" destId="{35975236-8E14-40F2-8F43-7E950CFF9711}" srcOrd="0" destOrd="0" presId="urn:microsoft.com/office/officeart/2005/8/layout/hProcess9"/>
    <dgm:cxn modelId="{DEA0E5D9-77F9-44ED-A144-7A960E17465C}" type="presOf" srcId="{76B3A87A-8A1A-4EF2-BDF1-E5F5659A8E32}" destId="{AD01ACD8-D4FE-41FB-A1FF-6CEA02C883F3}" srcOrd="0" destOrd="0" presId="urn:microsoft.com/office/officeart/2005/8/layout/hProcess9"/>
    <dgm:cxn modelId="{9D750EDA-CBBB-4C23-8C53-3755EFF1E980}" srcId="{F0605EB9-6407-4FF1-AA5B-78A9DE13B8BD}" destId="{76B3A87A-8A1A-4EF2-BDF1-E5F5659A8E32}" srcOrd="2" destOrd="0" parTransId="{8812C013-1310-4E4E-8162-700F4757F053}" sibTransId="{53BD0ADA-CC83-4D39-B726-348EF25ED24B}"/>
    <dgm:cxn modelId="{317FFB34-E352-4860-A8BC-36478C04E8FA}" type="presParOf" srcId="{39DE3C36-1486-429B-93ED-E39461CD75F4}" destId="{E7C864CC-C10B-480B-98A1-A7252C3F75D2}" srcOrd="0" destOrd="0" presId="urn:microsoft.com/office/officeart/2005/8/layout/hProcess9"/>
    <dgm:cxn modelId="{5D211649-60E3-4EBE-B4FE-16C3581CCF32}" type="presParOf" srcId="{39DE3C36-1486-429B-93ED-E39461CD75F4}" destId="{912683AE-3087-4478-AA34-47F5CB7EE5F1}" srcOrd="1" destOrd="0" presId="urn:microsoft.com/office/officeart/2005/8/layout/hProcess9"/>
    <dgm:cxn modelId="{015006A6-4FC1-4C5C-B4B1-1729C0F00186}" type="presParOf" srcId="{912683AE-3087-4478-AA34-47F5CB7EE5F1}" destId="{35975236-8E14-40F2-8F43-7E950CFF9711}" srcOrd="0" destOrd="0" presId="urn:microsoft.com/office/officeart/2005/8/layout/hProcess9"/>
    <dgm:cxn modelId="{59315EC8-EDB9-4ECC-9FCE-457D1D3EEF70}" type="presParOf" srcId="{912683AE-3087-4478-AA34-47F5CB7EE5F1}" destId="{DA4DF827-E8EE-4898-8EC8-E54AFAB7D586}" srcOrd="1" destOrd="0" presId="urn:microsoft.com/office/officeart/2005/8/layout/hProcess9"/>
    <dgm:cxn modelId="{0A5BF452-ACE6-4A55-8A52-72BEEA7A8CD0}" type="presParOf" srcId="{912683AE-3087-4478-AA34-47F5CB7EE5F1}" destId="{A21AB736-6223-4023-8BDB-32E55EB2FF05}" srcOrd="2" destOrd="0" presId="urn:microsoft.com/office/officeart/2005/8/layout/hProcess9"/>
    <dgm:cxn modelId="{11BB73BD-88A2-4086-92AF-94FC8FB5096E}" type="presParOf" srcId="{912683AE-3087-4478-AA34-47F5CB7EE5F1}" destId="{73F23ED6-1632-4186-892B-1B7367D04B43}" srcOrd="3" destOrd="0" presId="urn:microsoft.com/office/officeart/2005/8/layout/hProcess9"/>
    <dgm:cxn modelId="{3BF9EB13-FBF0-447B-84CE-D2501F0B1501}" type="presParOf" srcId="{912683AE-3087-4478-AA34-47F5CB7EE5F1}" destId="{AD01ACD8-D4FE-41FB-A1FF-6CEA02C883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833128-94F5-46AE-84C2-2657552914AE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D5A7FDE-2B18-47E8-963B-502715922FE1}">
      <dgm:prSet phldrT="[Text]"/>
      <dgm:spPr/>
      <dgm:t>
        <a:bodyPr/>
        <a:lstStyle/>
        <a:p>
          <a:r>
            <a:rPr lang="en-US" dirty="0"/>
            <a:t>Ensure ability to comply with terms and conditions of the form</a:t>
          </a:r>
        </a:p>
      </dgm:t>
    </dgm:pt>
    <dgm:pt modelId="{05AAE645-5F38-41EC-B0EA-82DA19620414}" type="parTrans" cxnId="{08D5494A-E5B5-4A52-BCE4-8C3FD285287B}">
      <dgm:prSet/>
      <dgm:spPr/>
      <dgm:t>
        <a:bodyPr/>
        <a:lstStyle/>
        <a:p>
          <a:endParaRPr lang="en-US"/>
        </a:p>
      </dgm:t>
    </dgm:pt>
    <dgm:pt modelId="{ACF513BB-702F-4365-A22A-4B84BC7F2129}" type="sibTrans" cxnId="{08D5494A-E5B5-4A52-BCE4-8C3FD285287B}">
      <dgm:prSet/>
      <dgm:spPr/>
      <dgm:t>
        <a:bodyPr/>
        <a:lstStyle/>
        <a:p>
          <a:endParaRPr lang="en-US"/>
        </a:p>
      </dgm:t>
    </dgm:pt>
    <dgm:pt modelId="{62F95D2E-F0DE-4415-9495-33B6A5646324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Ensure compliance with the policies.</a:t>
          </a:r>
        </a:p>
      </dgm:t>
    </dgm:pt>
    <dgm:pt modelId="{CFC27231-0766-482A-81FA-F41CD3A48AD2}" type="parTrans" cxnId="{BF284379-5897-49C9-9EAB-C37C2B2AE70F}">
      <dgm:prSet/>
      <dgm:spPr/>
      <dgm:t>
        <a:bodyPr/>
        <a:lstStyle/>
        <a:p>
          <a:endParaRPr lang="en-US"/>
        </a:p>
      </dgm:t>
    </dgm:pt>
    <dgm:pt modelId="{CC4CBE8A-18B3-4369-B689-D1271B1C1C10}" type="sibTrans" cxnId="{BF284379-5897-49C9-9EAB-C37C2B2AE70F}">
      <dgm:prSet/>
      <dgm:spPr/>
      <dgm:t>
        <a:bodyPr/>
        <a:lstStyle/>
        <a:p>
          <a:endParaRPr lang="en-US"/>
        </a:p>
      </dgm:t>
    </dgm:pt>
    <dgm:pt modelId="{06E51BCF-7F73-47E9-A626-182CA35D2F96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Validate no interference with elements of the project including NEPA.</a:t>
          </a:r>
        </a:p>
      </dgm:t>
    </dgm:pt>
    <dgm:pt modelId="{304993E0-25AD-4266-91E4-3B78A4E454E4}" type="parTrans" cxnId="{4A0390BB-1F00-4C7E-A91A-E8CD92E594D6}">
      <dgm:prSet/>
      <dgm:spPr/>
      <dgm:t>
        <a:bodyPr/>
        <a:lstStyle/>
        <a:p>
          <a:endParaRPr lang="en-US"/>
        </a:p>
      </dgm:t>
    </dgm:pt>
    <dgm:pt modelId="{8C31B05D-7B4C-4B91-B4ED-3A29443AE011}" type="sibTrans" cxnId="{4A0390BB-1F00-4C7E-A91A-E8CD92E594D6}">
      <dgm:prSet/>
      <dgm:spPr/>
      <dgm:t>
        <a:bodyPr/>
        <a:lstStyle/>
        <a:p>
          <a:endParaRPr lang="en-US"/>
        </a:p>
      </dgm:t>
    </dgm:pt>
    <dgm:pt modelId="{30B7CA66-495E-4A59-9FAE-FCC5D412DB3D}" type="pres">
      <dgm:prSet presAssocID="{99833128-94F5-46AE-84C2-2657552914AE}" presName="Name0" presStyleCnt="0">
        <dgm:presLayoutVars>
          <dgm:dir/>
          <dgm:resizeHandles val="exact"/>
        </dgm:presLayoutVars>
      </dgm:prSet>
      <dgm:spPr/>
    </dgm:pt>
    <dgm:pt modelId="{9032F455-A457-467D-83FA-4701F28781F4}" type="pres">
      <dgm:prSet presAssocID="{3D5A7FDE-2B18-47E8-963B-502715922FE1}" presName="node" presStyleLbl="node1" presStyleIdx="0" presStyleCnt="3">
        <dgm:presLayoutVars>
          <dgm:bulletEnabled val="1"/>
        </dgm:presLayoutVars>
      </dgm:prSet>
      <dgm:spPr/>
    </dgm:pt>
    <dgm:pt modelId="{C711ED7A-4D45-41BF-8E0D-1EF5C802D2A4}" type="pres">
      <dgm:prSet presAssocID="{ACF513BB-702F-4365-A22A-4B84BC7F2129}" presName="sibTrans" presStyleCnt="0"/>
      <dgm:spPr/>
    </dgm:pt>
    <dgm:pt modelId="{9C6CAF65-D57D-4A28-AE9D-CC97DE74355D}" type="pres">
      <dgm:prSet presAssocID="{62F95D2E-F0DE-4415-9495-33B6A5646324}" presName="node" presStyleLbl="node1" presStyleIdx="1" presStyleCnt="3">
        <dgm:presLayoutVars>
          <dgm:bulletEnabled val="1"/>
        </dgm:presLayoutVars>
      </dgm:prSet>
      <dgm:spPr/>
    </dgm:pt>
    <dgm:pt modelId="{66DF82F1-2DD9-4203-A56E-68524D727E0E}" type="pres">
      <dgm:prSet presAssocID="{CC4CBE8A-18B3-4369-B689-D1271B1C1C10}" presName="sibTrans" presStyleCnt="0"/>
      <dgm:spPr/>
    </dgm:pt>
    <dgm:pt modelId="{DD17A65D-5D08-43F4-99AE-D513BC75AFE7}" type="pres">
      <dgm:prSet presAssocID="{06E51BCF-7F73-47E9-A626-182CA35D2F96}" presName="node" presStyleLbl="node1" presStyleIdx="2" presStyleCnt="3" custLinFactNeighborX="16191" custLinFactNeighborY="-1275">
        <dgm:presLayoutVars>
          <dgm:bulletEnabled val="1"/>
        </dgm:presLayoutVars>
      </dgm:prSet>
      <dgm:spPr/>
    </dgm:pt>
  </dgm:ptLst>
  <dgm:cxnLst>
    <dgm:cxn modelId="{FF745E5F-EBB0-4ACA-B5B1-6D3CDDFD65F5}" type="presOf" srcId="{3D5A7FDE-2B18-47E8-963B-502715922FE1}" destId="{9032F455-A457-467D-83FA-4701F28781F4}" srcOrd="0" destOrd="0" presId="urn:microsoft.com/office/officeart/2005/8/layout/hList6"/>
    <dgm:cxn modelId="{08D5494A-E5B5-4A52-BCE4-8C3FD285287B}" srcId="{99833128-94F5-46AE-84C2-2657552914AE}" destId="{3D5A7FDE-2B18-47E8-963B-502715922FE1}" srcOrd="0" destOrd="0" parTransId="{05AAE645-5F38-41EC-B0EA-82DA19620414}" sibTransId="{ACF513BB-702F-4365-A22A-4B84BC7F2129}"/>
    <dgm:cxn modelId="{BF284379-5897-49C9-9EAB-C37C2B2AE70F}" srcId="{99833128-94F5-46AE-84C2-2657552914AE}" destId="{62F95D2E-F0DE-4415-9495-33B6A5646324}" srcOrd="1" destOrd="0" parTransId="{CFC27231-0766-482A-81FA-F41CD3A48AD2}" sibTransId="{CC4CBE8A-18B3-4369-B689-D1271B1C1C10}"/>
    <dgm:cxn modelId="{0280C782-183B-4DD3-94AB-7DAC433265CD}" type="presOf" srcId="{06E51BCF-7F73-47E9-A626-182CA35D2F96}" destId="{DD17A65D-5D08-43F4-99AE-D513BC75AFE7}" srcOrd="0" destOrd="0" presId="urn:microsoft.com/office/officeart/2005/8/layout/hList6"/>
    <dgm:cxn modelId="{16BEB9A8-86E9-400B-92FF-14061B5AC096}" type="presOf" srcId="{62F95D2E-F0DE-4415-9495-33B6A5646324}" destId="{9C6CAF65-D57D-4A28-AE9D-CC97DE74355D}" srcOrd="0" destOrd="0" presId="urn:microsoft.com/office/officeart/2005/8/layout/hList6"/>
    <dgm:cxn modelId="{F2A168B2-7C49-4466-9CF5-57A34CC3A5B7}" type="presOf" srcId="{99833128-94F5-46AE-84C2-2657552914AE}" destId="{30B7CA66-495E-4A59-9FAE-FCC5D412DB3D}" srcOrd="0" destOrd="0" presId="urn:microsoft.com/office/officeart/2005/8/layout/hList6"/>
    <dgm:cxn modelId="{4A0390BB-1F00-4C7E-A91A-E8CD92E594D6}" srcId="{99833128-94F5-46AE-84C2-2657552914AE}" destId="{06E51BCF-7F73-47E9-A626-182CA35D2F96}" srcOrd="2" destOrd="0" parTransId="{304993E0-25AD-4266-91E4-3B78A4E454E4}" sibTransId="{8C31B05D-7B4C-4B91-B4ED-3A29443AE011}"/>
    <dgm:cxn modelId="{42DB8461-3413-4B63-B6AD-911E199BC639}" type="presParOf" srcId="{30B7CA66-495E-4A59-9FAE-FCC5D412DB3D}" destId="{9032F455-A457-467D-83FA-4701F28781F4}" srcOrd="0" destOrd="0" presId="urn:microsoft.com/office/officeart/2005/8/layout/hList6"/>
    <dgm:cxn modelId="{8E5AEA1B-14C7-49CF-8954-C45DD7833500}" type="presParOf" srcId="{30B7CA66-495E-4A59-9FAE-FCC5D412DB3D}" destId="{C711ED7A-4D45-41BF-8E0D-1EF5C802D2A4}" srcOrd="1" destOrd="0" presId="urn:microsoft.com/office/officeart/2005/8/layout/hList6"/>
    <dgm:cxn modelId="{A000A74C-C8BD-4065-9C17-550338D4AFAB}" type="presParOf" srcId="{30B7CA66-495E-4A59-9FAE-FCC5D412DB3D}" destId="{9C6CAF65-D57D-4A28-AE9D-CC97DE74355D}" srcOrd="2" destOrd="0" presId="urn:microsoft.com/office/officeart/2005/8/layout/hList6"/>
    <dgm:cxn modelId="{B8BA353C-8F01-4BDC-B318-319DEF223DC7}" type="presParOf" srcId="{30B7CA66-495E-4A59-9FAE-FCC5D412DB3D}" destId="{66DF82F1-2DD9-4203-A56E-68524D727E0E}" srcOrd="3" destOrd="0" presId="urn:microsoft.com/office/officeart/2005/8/layout/hList6"/>
    <dgm:cxn modelId="{76327649-5B0A-409C-9719-F3B985E0842E}" type="presParOf" srcId="{30B7CA66-495E-4A59-9FAE-FCC5D412DB3D}" destId="{DD17A65D-5D08-43F4-99AE-D513BC75AFE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EDBC3-C0A2-42D9-989E-B769F3130A0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E7561A-EC76-4444-B76C-33AFB000452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Update planning process to overtly consider utility impacts </a:t>
          </a:r>
        </a:p>
      </dgm:t>
    </dgm:pt>
    <dgm:pt modelId="{D12C2224-F764-49F8-B73A-DE1CE1ED9840}" type="parTrans" cxnId="{4276F773-55A0-4806-A1D1-BFD68CE3C62A}">
      <dgm:prSet/>
      <dgm:spPr/>
      <dgm:t>
        <a:bodyPr/>
        <a:lstStyle/>
        <a:p>
          <a:endParaRPr lang="en-US"/>
        </a:p>
      </dgm:t>
    </dgm:pt>
    <dgm:pt modelId="{3BFB0A26-8F9D-460D-A99C-C50EAD68782D}" type="sibTrans" cxnId="{4276F773-55A0-4806-A1D1-BFD68CE3C62A}">
      <dgm:prSet/>
      <dgm:spPr/>
      <dgm:t>
        <a:bodyPr/>
        <a:lstStyle/>
        <a:p>
          <a:endParaRPr lang="en-US"/>
        </a:p>
      </dgm:t>
    </dgm:pt>
    <dgm:pt modelId="{68A31B16-285C-4206-A717-D920D33AB0B7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Document high risk utility impact potential, focusing on: unavoidable, large scale utilities, and utilities that take extensive time to design, construct or secure materials.</a:t>
          </a:r>
        </a:p>
      </dgm:t>
    </dgm:pt>
    <dgm:pt modelId="{171F1208-E4F3-49E4-A9CB-13715A91C6CD}" type="parTrans" cxnId="{734EAA55-8D48-4E16-803C-3F3821AFAF60}">
      <dgm:prSet/>
      <dgm:spPr/>
      <dgm:t>
        <a:bodyPr/>
        <a:lstStyle/>
        <a:p>
          <a:endParaRPr lang="en-US"/>
        </a:p>
      </dgm:t>
    </dgm:pt>
    <dgm:pt modelId="{A28CAD5B-66C4-4068-A936-A9B2F81C3908}" type="sibTrans" cxnId="{734EAA55-8D48-4E16-803C-3F3821AFAF60}">
      <dgm:prSet/>
      <dgm:spPr/>
      <dgm:t>
        <a:bodyPr/>
        <a:lstStyle/>
        <a:p>
          <a:endParaRPr lang="en-US"/>
        </a:p>
      </dgm:t>
    </dgm:pt>
    <dgm:pt modelId="{CAA69FC0-2584-427A-BA6B-B4D4347D759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Add EU consideration to the SYP development process.</a:t>
          </a:r>
        </a:p>
      </dgm:t>
    </dgm:pt>
    <dgm:pt modelId="{5169A3ED-B290-46FA-93FF-CA400BD27DA3}" type="parTrans" cxnId="{FE2889E1-7602-44DD-AA76-7CA6950FE175}">
      <dgm:prSet/>
      <dgm:spPr/>
      <dgm:t>
        <a:bodyPr/>
        <a:lstStyle/>
        <a:p>
          <a:endParaRPr lang="en-US"/>
        </a:p>
      </dgm:t>
    </dgm:pt>
    <dgm:pt modelId="{F035B558-12C3-4753-B553-E00D048735F4}" type="sibTrans" cxnId="{FE2889E1-7602-44DD-AA76-7CA6950FE175}">
      <dgm:prSet/>
      <dgm:spPr/>
      <dgm:t>
        <a:bodyPr/>
        <a:lstStyle/>
        <a:p>
          <a:endParaRPr lang="en-US"/>
        </a:p>
      </dgm:t>
    </dgm:pt>
    <dgm:pt modelId="{104D6840-314F-46A9-AA09-A26F047D79AF}" type="pres">
      <dgm:prSet presAssocID="{AF1EDBC3-C0A2-42D9-989E-B769F3130A0E}" presName="linear" presStyleCnt="0">
        <dgm:presLayoutVars>
          <dgm:animLvl val="lvl"/>
          <dgm:resizeHandles val="exact"/>
        </dgm:presLayoutVars>
      </dgm:prSet>
      <dgm:spPr/>
    </dgm:pt>
    <dgm:pt modelId="{DAB57AE1-1139-420A-AF41-38F19126D44B}" type="pres">
      <dgm:prSet presAssocID="{B7E7561A-EC76-4444-B76C-33AFB00045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75F1F8-5E42-4743-823D-2BEED7A9193D}" type="pres">
      <dgm:prSet presAssocID="{3BFB0A26-8F9D-460D-A99C-C50EAD68782D}" presName="spacer" presStyleCnt="0"/>
      <dgm:spPr/>
    </dgm:pt>
    <dgm:pt modelId="{FA99EFC5-5481-49EF-A470-79D1449EA5C2}" type="pres">
      <dgm:prSet presAssocID="{68A31B16-285C-4206-A717-D920D33AB0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708B17-C317-4B01-89AE-FB34DEE7C44E}" type="pres">
      <dgm:prSet presAssocID="{A28CAD5B-66C4-4068-A936-A9B2F81C3908}" presName="spacer" presStyleCnt="0"/>
      <dgm:spPr/>
    </dgm:pt>
    <dgm:pt modelId="{969B52FB-AC2F-4A5E-8926-EAE00D3AF3DC}" type="pres">
      <dgm:prSet presAssocID="{CAA69FC0-2584-427A-BA6B-B4D4347D75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620F10-0A67-4E80-A085-1F1827F5D46F}" type="presOf" srcId="{CAA69FC0-2584-427A-BA6B-B4D4347D759D}" destId="{969B52FB-AC2F-4A5E-8926-EAE00D3AF3DC}" srcOrd="0" destOrd="0" presId="urn:microsoft.com/office/officeart/2005/8/layout/vList2"/>
    <dgm:cxn modelId="{4A090F62-A4C6-4F68-8C00-C0BF791A5C3C}" type="presOf" srcId="{AF1EDBC3-C0A2-42D9-989E-B769F3130A0E}" destId="{104D6840-314F-46A9-AA09-A26F047D79AF}" srcOrd="0" destOrd="0" presId="urn:microsoft.com/office/officeart/2005/8/layout/vList2"/>
    <dgm:cxn modelId="{4276F773-55A0-4806-A1D1-BFD68CE3C62A}" srcId="{AF1EDBC3-C0A2-42D9-989E-B769F3130A0E}" destId="{B7E7561A-EC76-4444-B76C-33AFB000452D}" srcOrd="0" destOrd="0" parTransId="{D12C2224-F764-49F8-B73A-DE1CE1ED9840}" sibTransId="{3BFB0A26-8F9D-460D-A99C-C50EAD68782D}"/>
    <dgm:cxn modelId="{734EAA55-8D48-4E16-803C-3F3821AFAF60}" srcId="{AF1EDBC3-C0A2-42D9-989E-B769F3130A0E}" destId="{68A31B16-285C-4206-A717-D920D33AB0B7}" srcOrd="1" destOrd="0" parTransId="{171F1208-E4F3-49E4-A9CB-13715A91C6CD}" sibTransId="{A28CAD5B-66C4-4068-A936-A9B2F81C3908}"/>
    <dgm:cxn modelId="{0640BAD9-59D4-48DF-90A3-0052AC55B9BB}" type="presOf" srcId="{68A31B16-285C-4206-A717-D920D33AB0B7}" destId="{FA99EFC5-5481-49EF-A470-79D1449EA5C2}" srcOrd="0" destOrd="0" presId="urn:microsoft.com/office/officeart/2005/8/layout/vList2"/>
    <dgm:cxn modelId="{FE2889E1-7602-44DD-AA76-7CA6950FE175}" srcId="{AF1EDBC3-C0A2-42D9-989E-B769F3130A0E}" destId="{CAA69FC0-2584-427A-BA6B-B4D4347D759D}" srcOrd="2" destOrd="0" parTransId="{5169A3ED-B290-46FA-93FF-CA400BD27DA3}" sibTransId="{F035B558-12C3-4753-B553-E00D048735F4}"/>
    <dgm:cxn modelId="{1CC54AE6-4DBC-4736-97D3-E2D68F79D28A}" type="presOf" srcId="{B7E7561A-EC76-4444-B76C-33AFB000452D}" destId="{DAB57AE1-1139-420A-AF41-38F19126D44B}" srcOrd="0" destOrd="0" presId="urn:microsoft.com/office/officeart/2005/8/layout/vList2"/>
    <dgm:cxn modelId="{1C97E959-3737-484F-8B17-C75CCE9D1720}" type="presParOf" srcId="{104D6840-314F-46A9-AA09-A26F047D79AF}" destId="{DAB57AE1-1139-420A-AF41-38F19126D44B}" srcOrd="0" destOrd="0" presId="urn:microsoft.com/office/officeart/2005/8/layout/vList2"/>
    <dgm:cxn modelId="{201F0842-4305-4440-AFB6-45E9A66D0487}" type="presParOf" srcId="{104D6840-314F-46A9-AA09-A26F047D79AF}" destId="{0375F1F8-5E42-4743-823D-2BEED7A9193D}" srcOrd="1" destOrd="0" presId="urn:microsoft.com/office/officeart/2005/8/layout/vList2"/>
    <dgm:cxn modelId="{61904DDD-FB0F-4374-9F8A-A4F15549E8B2}" type="presParOf" srcId="{104D6840-314F-46A9-AA09-A26F047D79AF}" destId="{FA99EFC5-5481-49EF-A470-79D1449EA5C2}" srcOrd="2" destOrd="0" presId="urn:microsoft.com/office/officeart/2005/8/layout/vList2"/>
    <dgm:cxn modelId="{CCAA69B1-E2A5-4D88-8020-5A4A72526983}" type="presParOf" srcId="{104D6840-314F-46A9-AA09-A26F047D79AF}" destId="{4E708B17-C317-4B01-89AE-FB34DEE7C44E}" srcOrd="3" destOrd="0" presId="urn:microsoft.com/office/officeart/2005/8/layout/vList2"/>
    <dgm:cxn modelId="{818B3A65-2F4C-4562-B24F-588AAAB65636}" type="presParOf" srcId="{104D6840-314F-46A9-AA09-A26F047D79AF}" destId="{969B52FB-AC2F-4A5E-8926-EAE00D3AF3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1EDBC3-C0A2-42D9-989E-B769F3130A0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E7561A-EC76-4444-B76C-33AFB000452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Include early utilities on PLG checklist to document considering EU. </a:t>
          </a:r>
        </a:p>
      </dgm:t>
    </dgm:pt>
    <dgm:pt modelId="{D12C2224-F764-49F8-B73A-DE1CE1ED9840}" type="parTrans" cxnId="{4276F773-55A0-4806-A1D1-BFD68CE3C62A}">
      <dgm:prSet/>
      <dgm:spPr/>
      <dgm:t>
        <a:bodyPr/>
        <a:lstStyle/>
        <a:p>
          <a:endParaRPr lang="en-US"/>
        </a:p>
      </dgm:t>
    </dgm:pt>
    <dgm:pt modelId="{3BFB0A26-8F9D-460D-A99C-C50EAD68782D}" type="sibTrans" cxnId="{4276F773-55A0-4806-A1D1-BFD68CE3C62A}">
      <dgm:prSet/>
      <dgm:spPr/>
      <dgm:t>
        <a:bodyPr/>
        <a:lstStyle/>
        <a:p>
          <a:endParaRPr lang="en-US"/>
        </a:p>
      </dgm:t>
    </dgm:pt>
    <dgm:pt modelId="{CCCF2585-E2CB-4C8F-A98B-F078238F0EFD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Include risk assessments to existing utilities, including but not limited to potential safety issues, delay and cost.</a:t>
          </a:r>
        </a:p>
      </dgm:t>
    </dgm:pt>
    <dgm:pt modelId="{2B9BD4FE-D3B4-46CE-BA9B-7BFDD5134789}" type="parTrans" cxnId="{390873E7-2172-49EE-8A1B-E8863AF3E760}">
      <dgm:prSet/>
      <dgm:spPr/>
      <dgm:t>
        <a:bodyPr/>
        <a:lstStyle/>
        <a:p>
          <a:endParaRPr lang="en-US"/>
        </a:p>
      </dgm:t>
    </dgm:pt>
    <dgm:pt modelId="{C09295D4-E275-4236-9596-6FA14F3CC9E5}" type="sibTrans" cxnId="{390873E7-2172-49EE-8A1B-E8863AF3E760}">
      <dgm:prSet/>
      <dgm:spPr/>
      <dgm:t>
        <a:bodyPr/>
        <a:lstStyle/>
        <a:p>
          <a:endParaRPr lang="en-US"/>
        </a:p>
      </dgm:t>
    </dgm:pt>
    <dgm:pt modelId="{4A584809-E144-42FB-8B4D-67C393458DA6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Include EU in the PLG minutes and DES.</a:t>
          </a:r>
        </a:p>
      </dgm:t>
    </dgm:pt>
    <dgm:pt modelId="{336EF01A-9E15-4D40-9954-DCB1748215AD}" type="parTrans" cxnId="{7BC12280-09C1-460F-9E76-8336F1904B62}">
      <dgm:prSet/>
      <dgm:spPr/>
      <dgm:t>
        <a:bodyPr/>
        <a:lstStyle/>
        <a:p>
          <a:endParaRPr lang="en-US"/>
        </a:p>
      </dgm:t>
    </dgm:pt>
    <dgm:pt modelId="{E853E3F1-61C4-43EC-9CD1-09F2CB046B96}" type="sibTrans" cxnId="{7BC12280-09C1-460F-9E76-8336F1904B62}">
      <dgm:prSet/>
      <dgm:spPr/>
      <dgm:t>
        <a:bodyPr/>
        <a:lstStyle/>
        <a:p>
          <a:endParaRPr lang="en-US"/>
        </a:p>
      </dgm:t>
    </dgm:pt>
    <dgm:pt modelId="{B4321EFE-9F47-4921-860A-E6BA5F404C0A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Investigate and Engage utilities before alignment selection.</a:t>
          </a:r>
        </a:p>
      </dgm:t>
    </dgm:pt>
    <dgm:pt modelId="{89E44E65-E3A7-473A-9DC3-893DC3EF50AA}" type="parTrans" cxnId="{3F1EB410-E122-488A-A8E6-35C8812CB48D}">
      <dgm:prSet/>
      <dgm:spPr/>
      <dgm:t>
        <a:bodyPr/>
        <a:lstStyle/>
        <a:p>
          <a:endParaRPr lang="en-US"/>
        </a:p>
      </dgm:t>
    </dgm:pt>
    <dgm:pt modelId="{D8578B16-19A8-4388-94DD-FB93BFEC9668}" type="sibTrans" cxnId="{3F1EB410-E122-488A-A8E6-35C8812CB48D}">
      <dgm:prSet/>
      <dgm:spPr/>
      <dgm:t>
        <a:bodyPr/>
        <a:lstStyle/>
        <a:p>
          <a:endParaRPr lang="en-US"/>
        </a:p>
      </dgm:t>
    </dgm:pt>
    <dgm:pt modelId="{104D6840-314F-46A9-AA09-A26F047D79AF}" type="pres">
      <dgm:prSet presAssocID="{AF1EDBC3-C0A2-42D9-989E-B769F3130A0E}" presName="linear" presStyleCnt="0">
        <dgm:presLayoutVars>
          <dgm:animLvl val="lvl"/>
          <dgm:resizeHandles val="exact"/>
        </dgm:presLayoutVars>
      </dgm:prSet>
      <dgm:spPr/>
    </dgm:pt>
    <dgm:pt modelId="{DAB57AE1-1139-420A-AF41-38F19126D44B}" type="pres">
      <dgm:prSet presAssocID="{B7E7561A-EC76-4444-B76C-33AFB00045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75F1F8-5E42-4743-823D-2BEED7A9193D}" type="pres">
      <dgm:prSet presAssocID="{3BFB0A26-8F9D-460D-A99C-C50EAD68782D}" presName="spacer" presStyleCnt="0"/>
      <dgm:spPr/>
    </dgm:pt>
    <dgm:pt modelId="{1C943B2E-2109-45B7-A70D-31EA132333D4}" type="pres">
      <dgm:prSet presAssocID="{B4321EFE-9F47-4921-860A-E6BA5F404C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FDA43B6-1216-4DA2-9335-82718458CCEB}" type="pres">
      <dgm:prSet presAssocID="{D8578B16-19A8-4388-94DD-FB93BFEC9668}" presName="spacer" presStyleCnt="0"/>
      <dgm:spPr/>
    </dgm:pt>
    <dgm:pt modelId="{14C859A4-CF01-452E-BAB3-E6E0E05E63C1}" type="pres">
      <dgm:prSet presAssocID="{CCCF2585-E2CB-4C8F-A98B-F078238F0E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BFCC2A-5759-403A-BA83-78A15ED7EC22}" type="pres">
      <dgm:prSet presAssocID="{C09295D4-E275-4236-9596-6FA14F3CC9E5}" presName="spacer" presStyleCnt="0"/>
      <dgm:spPr/>
    </dgm:pt>
    <dgm:pt modelId="{4D10934A-01FF-4338-88CB-02FD10B80586}" type="pres">
      <dgm:prSet presAssocID="{4A584809-E144-42FB-8B4D-67C393458D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A1C908-ED81-4D38-8556-797C8BC2B589}" type="presOf" srcId="{CCCF2585-E2CB-4C8F-A98B-F078238F0EFD}" destId="{14C859A4-CF01-452E-BAB3-E6E0E05E63C1}" srcOrd="0" destOrd="0" presId="urn:microsoft.com/office/officeart/2005/8/layout/vList2"/>
    <dgm:cxn modelId="{3F1EB410-E122-488A-A8E6-35C8812CB48D}" srcId="{AF1EDBC3-C0A2-42D9-989E-B769F3130A0E}" destId="{B4321EFE-9F47-4921-860A-E6BA5F404C0A}" srcOrd="1" destOrd="0" parTransId="{89E44E65-E3A7-473A-9DC3-893DC3EF50AA}" sibTransId="{D8578B16-19A8-4388-94DD-FB93BFEC9668}"/>
    <dgm:cxn modelId="{273E3D37-ECFC-4493-B919-A2B95D1E48E5}" type="presOf" srcId="{B4321EFE-9F47-4921-860A-E6BA5F404C0A}" destId="{1C943B2E-2109-45B7-A70D-31EA132333D4}" srcOrd="0" destOrd="0" presId="urn:microsoft.com/office/officeart/2005/8/layout/vList2"/>
    <dgm:cxn modelId="{4A090F62-A4C6-4F68-8C00-C0BF791A5C3C}" type="presOf" srcId="{AF1EDBC3-C0A2-42D9-989E-B769F3130A0E}" destId="{104D6840-314F-46A9-AA09-A26F047D79AF}" srcOrd="0" destOrd="0" presId="urn:microsoft.com/office/officeart/2005/8/layout/vList2"/>
    <dgm:cxn modelId="{4276F773-55A0-4806-A1D1-BFD68CE3C62A}" srcId="{AF1EDBC3-C0A2-42D9-989E-B769F3130A0E}" destId="{B7E7561A-EC76-4444-B76C-33AFB000452D}" srcOrd="0" destOrd="0" parTransId="{D12C2224-F764-49F8-B73A-DE1CE1ED9840}" sibTransId="{3BFB0A26-8F9D-460D-A99C-C50EAD68782D}"/>
    <dgm:cxn modelId="{7BC12280-09C1-460F-9E76-8336F1904B62}" srcId="{AF1EDBC3-C0A2-42D9-989E-B769F3130A0E}" destId="{4A584809-E144-42FB-8B4D-67C393458DA6}" srcOrd="3" destOrd="0" parTransId="{336EF01A-9E15-4D40-9954-DCB1748215AD}" sibTransId="{E853E3F1-61C4-43EC-9CD1-09F2CB046B96}"/>
    <dgm:cxn modelId="{C9537191-AF5E-4D9F-8B33-F28C71F41A81}" type="presOf" srcId="{4A584809-E144-42FB-8B4D-67C393458DA6}" destId="{4D10934A-01FF-4338-88CB-02FD10B80586}" srcOrd="0" destOrd="0" presId="urn:microsoft.com/office/officeart/2005/8/layout/vList2"/>
    <dgm:cxn modelId="{1CC54AE6-4DBC-4736-97D3-E2D68F79D28A}" type="presOf" srcId="{B7E7561A-EC76-4444-B76C-33AFB000452D}" destId="{DAB57AE1-1139-420A-AF41-38F19126D44B}" srcOrd="0" destOrd="0" presId="urn:microsoft.com/office/officeart/2005/8/layout/vList2"/>
    <dgm:cxn modelId="{390873E7-2172-49EE-8A1B-E8863AF3E760}" srcId="{AF1EDBC3-C0A2-42D9-989E-B769F3130A0E}" destId="{CCCF2585-E2CB-4C8F-A98B-F078238F0EFD}" srcOrd="2" destOrd="0" parTransId="{2B9BD4FE-D3B4-46CE-BA9B-7BFDD5134789}" sibTransId="{C09295D4-E275-4236-9596-6FA14F3CC9E5}"/>
    <dgm:cxn modelId="{1C97E959-3737-484F-8B17-C75CCE9D1720}" type="presParOf" srcId="{104D6840-314F-46A9-AA09-A26F047D79AF}" destId="{DAB57AE1-1139-420A-AF41-38F19126D44B}" srcOrd="0" destOrd="0" presId="urn:microsoft.com/office/officeart/2005/8/layout/vList2"/>
    <dgm:cxn modelId="{201F0842-4305-4440-AFB6-45E9A66D0487}" type="presParOf" srcId="{104D6840-314F-46A9-AA09-A26F047D79AF}" destId="{0375F1F8-5E42-4743-823D-2BEED7A9193D}" srcOrd="1" destOrd="0" presId="urn:microsoft.com/office/officeart/2005/8/layout/vList2"/>
    <dgm:cxn modelId="{3ADD98B6-BBB1-4F29-898D-E8BB8B4EAB93}" type="presParOf" srcId="{104D6840-314F-46A9-AA09-A26F047D79AF}" destId="{1C943B2E-2109-45B7-A70D-31EA132333D4}" srcOrd="2" destOrd="0" presId="urn:microsoft.com/office/officeart/2005/8/layout/vList2"/>
    <dgm:cxn modelId="{B25E38A4-3C57-4A28-9A2F-EAFB55C0F43C}" type="presParOf" srcId="{104D6840-314F-46A9-AA09-A26F047D79AF}" destId="{0FDA43B6-1216-4DA2-9335-82718458CCEB}" srcOrd="3" destOrd="0" presId="urn:microsoft.com/office/officeart/2005/8/layout/vList2"/>
    <dgm:cxn modelId="{2FFCB595-5C77-4BA6-BE21-5A30C230D2B7}" type="presParOf" srcId="{104D6840-314F-46A9-AA09-A26F047D79AF}" destId="{14C859A4-CF01-452E-BAB3-E6E0E05E63C1}" srcOrd="4" destOrd="0" presId="urn:microsoft.com/office/officeart/2005/8/layout/vList2"/>
    <dgm:cxn modelId="{FC737B16-BD87-447A-AB76-D3FF30C539C3}" type="presParOf" srcId="{104D6840-314F-46A9-AA09-A26F047D79AF}" destId="{8FBFCC2A-5759-403A-BA83-78A15ED7EC22}" srcOrd="5" destOrd="0" presId="urn:microsoft.com/office/officeart/2005/8/layout/vList2"/>
    <dgm:cxn modelId="{81626948-DD06-49D2-946F-8CF3F3D9A5A2}" type="presParOf" srcId="{104D6840-314F-46A9-AA09-A26F047D79AF}" destId="{4D10934A-01FF-4338-88CB-02FD10B805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1EDBC3-C0A2-42D9-989E-B769F3130A0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E7561A-EC76-4444-B76C-33AFB000452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Identify any issues with environmental clearance matters (i.e. tree clearing, bat habitat, stream crossings, historical, etc.)</a:t>
          </a:r>
          <a:endParaRPr lang="en-US" dirty="0"/>
        </a:p>
      </dgm:t>
    </dgm:pt>
    <dgm:pt modelId="{D12C2224-F764-49F8-B73A-DE1CE1ED9840}" type="parTrans" cxnId="{4276F773-55A0-4806-A1D1-BFD68CE3C62A}">
      <dgm:prSet/>
      <dgm:spPr/>
      <dgm:t>
        <a:bodyPr/>
        <a:lstStyle/>
        <a:p>
          <a:endParaRPr lang="en-US"/>
        </a:p>
      </dgm:t>
    </dgm:pt>
    <dgm:pt modelId="{3BFB0A26-8F9D-460D-A99C-C50EAD68782D}" type="sibTrans" cxnId="{4276F773-55A0-4806-A1D1-BFD68CE3C62A}">
      <dgm:prSet/>
      <dgm:spPr/>
      <dgm:t>
        <a:bodyPr/>
        <a:lstStyle/>
        <a:p>
          <a:endParaRPr lang="en-US"/>
        </a:p>
      </dgm:t>
    </dgm:pt>
    <dgm:pt modelId="{D7EAB085-59CF-4C22-9CC7-BF428D3DFBFF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Communications between Environmental and Utility Coordinators is critical.</a:t>
          </a:r>
        </a:p>
      </dgm:t>
    </dgm:pt>
    <dgm:pt modelId="{83BC85A1-BD96-43D8-A574-51C535FFB923}" type="parTrans" cxnId="{504F66A0-EB95-4B95-B129-4AC6FE14E509}">
      <dgm:prSet/>
      <dgm:spPr/>
      <dgm:t>
        <a:bodyPr/>
        <a:lstStyle/>
        <a:p>
          <a:endParaRPr lang="en-US"/>
        </a:p>
      </dgm:t>
    </dgm:pt>
    <dgm:pt modelId="{64564445-73A6-4F4B-86A0-6C4B2266970D}" type="sibTrans" cxnId="{504F66A0-EB95-4B95-B129-4AC6FE14E509}">
      <dgm:prSet/>
      <dgm:spPr/>
      <dgm:t>
        <a:bodyPr/>
        <a:lstStyle/>
        <a:p>
          <a:endParaRPr lang="en-US"/>
        </a:p>
      </dgm:t>
    </dgm:pt>
    <dgm:pt modelId="{104D6840-314F-46A9-AA09-A26F047D79AF}" type="pres">
      <dgm:prSet presAssocID="{AF1EDBC3-C0A2-42D9-989E-B769F3130A0E}" presName="linear" presStyleCnt="0">
        <dgm:presLayoutVars>
          <dgm:animLvl val="lvl"/>
          <dgm:resizeHandles val="exact"/>
        </dgm:presLayoutVars>
      </dgm:prSet>
      <dgm:spPr/>
    </dgm:pt>
    <dgm:pt modelId="{DAB57AE1-1139-420A-AF41-38F19126D44B}" type="pres">
      <dgm:prSet presAssocID="{B7E7561A-EC76-4444-B76C-33AFB00045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75F1F8-5E42-4743-823D-2BEED7A9193D}" type="pres">
      <dgm:prSet presAssocID="{3BFB0A26-8F9D-460D-A99C-C50EAD68782D}" presName="spacer" presStyleCnt="0"/>
      <dgm:spPr/>
    </dgm:pt>
    <dgm:pt modelId="{757FF2E6-93AF-4E2A-812F-2F416B111EFA}" type="pres">
      <dgm:prSet presAssocID="{D7EAB085-59CF-4C22-9CC7-BF428D3DFB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A090F62-A4C6-4F68-8C00-C0BF791A5C3C}" type="presOf" srcId="{AF1EDBC3-C0A2-42D9-989E-B769F3130A0E}" destId="{104D6840-314F-46A9-AA09-A26F047D79AF}" srcOrd="0" destOrd="0" presId="urn:microsoft.com/office/officeart/2005/8/layout/vList2"/>
    <dgm:cxn modelId="{4276F773-55A0-4806-A1D1-BFD68CE3C62A}" srcId="{AF1EDBC3-C0A2-42D9-989E-B769F3130A0E}" destId="{B7E7561A-EC76-4444-B76C-33AFB000452D}" srcOrd="0" destOrd="0" parTransId="{D12C2224-F764-49F8-B73A-DE1CE1ED9840}" sibTransId="{3BFB0A26-8F9D-460D-A99C-C50EAD68782D}"/>
    <dgm:cxn modelId="{504F66A0-EB95-4B95-B129-4AC6FE14E509}" srcId="{AF1EDBC3-C0A2-42D9-989E-B769F3130A0E}" destId="{D7EAB085-59CF-4C22-9CC7-BF428D3DFBFF}" srcOrd="1" destOrd="0" parTransId="{83BC85A1-BD96-43D8-A574-51C535FFB923}" sibTransId="{64564445-73A6-4F4B-86A0-6C4B2266970D}"/>
    <dgm:cxn modelId="{F33A0BBB-EC38-4101-90CA-4A231C1B2048}" type="presOf" srcId="{D7EAB085-59CF-4C22-9CC7-BF428D3DFBFF}" destId="{757FF2E6-93AF-4E2A-812F-2F416B111EFA}" srcOrd="0" destOrd="0" presId="urn:microsoft.com/office/officeart/2005/8/layout/vList2"/>
    <dgm:cxn modelId="{1CC54AE6-4DBC-4736-97D3-E2D68F79D28A}" type="presOf" srcId="{B7E7561A-EC76-4444-B76C-33AFB000452D}" destId="{DAB57AE1-1139-420A-AF41-38F19126D44B}" srcOrd="0" destOrd="0" presId="urn:microsoft.com/office/officeart/2005/8/layout/vList2"/>
    <dgm:cxn modelId="{1C97E959-3737-484F-8B17-C75CCE9D1720}" type="presParOf" srcId="{104D6840-314F-46A9-AA09-A26F047D79AF}" destId="{DAB57AE1-1139-420A-AF41-38F19126D44B}" srcOrd="0" destOrd="0" presId="urn:microsoft.com/office/officeart/2005/8/layout/vList2"/>
    <dgm:cxn modelId="{201F0842-4305-4440-AFB6-45E9A66D0487}" type="presParOf" srcId="{104D6840-314F-46A9-AA09-A26F047D79AF}" destId="{0375F1F8-5E42-4743-823D-2BEED7A9193D}" srcOrd="1" destOrd="0" presId="urn:microsoft.com/office/officeart/2005/8/layout/vList2"/>
    <dgm:cxn modelId="{F3DF5D82-8783-4178-BBE8-5F48E29E0F24}" type="presParOf" srcId="{104D6840-314F-46A9-AA09-A26F047D79AF}" destId="{757FF2E6-93AF-4E2A-812F-2F416B111E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1EDBC3-C0A2-42D9-989E-B769F3130A0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E7561A-EC76-4444-B76C-33AFB000452D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Offer early ROW in Phase I when EU requires it.</a:t>
          </a:r>
        </a:p>
      </dgm:t>
    </dgm:pt>
    <dgm:pt modelId="{D12C2224-F764-49F8-B73A-DE1CE1ED9840}" type="parTrans" cxnId="{4276F773-55A0-4806-A1D1-BFD68CE3C62A}">
      <dgm:prSet/>
      <dgm:spPr/>
      <dgm:t>
        <a:bodyPr/>
        <a:lstStyle/>
        <a:p>
          <a:endParaRPr lang="en-US"/>
        </a:p>
      </dgm:t>
    </dgm:pt>
    <dgm:pt modelId="{3BFB0A26-8F9D-460D-A99C-C50EAD68782D}" type="sibTrans" cxnId="{4276F773-55A0-4806-A1D1-BFD68CE3C62A}">
      <dgm:prSet/>
      <dgm:spPr/>
      <dgm:t>
        <a:bodyPr/>
        <a:lstStyle/>
        <a:p>
          <a:endParaRPr lang="en-US"/>
        </a:p>
      </dgm:t>
    </dgm:pt>
    <dgm:pt modelId="{D0823543-7C32-4B24-8789-B77424DBF48F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Communicate priority parcels</a:t>
          </a:r>
        </a:p>
      </dgm:t>
    </dgm:pt>
    <dgm:pt modelId="{4F99E059-2406-49EA-B8A4-A310BBC9D516}" type="parTrans" cxnId="{76707A80-0D6E-45F1-9B50-8F5DF27BD740}">
      <dgm:prSet/>
      <dgm:spPr/>
      <dgm:t>
        <a:bodyPr/>
        <a:lstStyle/>
        <a:p>
          <a:endParaRPr lang="en-US"/>
        </a:p>
      </dgm:t>
    </dgm:pt>
    <dgm:pt modelId="{FBBE2125-C7ED-48F9-B568-B379EF4CBD9C}" type="sibTrans" cxnId="{76707A80-0D6E-45F1-9B50-8F5DF27BD740}">
      <dgm:prSet/>
      <dgm:spPr/>
      <dgm:t>
        <a:bodyPr/>
        <a:lstStyle/>
        <a:p>
          <a:endParaRPr lang="en-US"/>
        </a:p>
      </dgm:t>
    </dgm:pt>
    <dgm:pt modelId="{542447B9-B165-452F-A8C6-B9F93C642E51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dirty="0"/>
            <a:t>Address which entity is acquiring early</a:t>
          </a:r>
        </a:p>
      </dgm:t>
    </dgm:pt>
    <dgm:pt modelId="{2ECDF7A4-14EC-460D-8914-BC308C47C527}" type="parTrans" cxnId="{C3142E82-0F4C-418F-9898-68F0B2F2E5D0}">
      <dgm:prSet/>
      <dgm:spPr/>
      <dgm:t>
        <a:bodyPr/>
        <a:lstStyle/>
        <a:p>
          <a:endParaRPr lang="en-US"/>
        </a:p>
      </dgm:t>
    </dgm:pt>
    <dgm:pt modelId="{9904EDAF-3AD3-4D17-9737-BBF8BF9E5E48}" type="sibTrans" cxnId="{C3142E82-0F4C-418F-9898-68F0B2F2E5D0}">
      <dgm:prSet/>
      <dgm:spPr/>
      <dgm:t>
        <a:bodyPr/>
        <a:lstStyle/>
        <a:p>
          <a:endParaRPr lang="en-US"/>
        </a:p>
      </dgm:t>
    </dgm:pt>
    <dgm:pt modelId="{104D6840-314F-46A9-AA09-A26F047D79AF}" type="pres">
      <dgm:prSet presAssocID="{AF1EDBC3-C0A2-42D9-989E-B769F3130A0E}" presName="linear" presStyleCnt="0">
        <dgm:presLayoutVars>
          <dgm:animLvl val="lvl"/>
          <dgm:resizeHandles val="exact"/>
        </dgm:presLayoutVars>
      </dgm:prSet>
      <dgm:spPr/>
    </dgm:pt>
    <dgm:pt modelId="{DAB57AE1-1139-420A-AF41-38F19126D44B}" type="pres">
      <dgm:prSet presAssocID="{B7E7561A-EC76-4444-B76C-33AFB00045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E0B365-8035-4A40-AF6F-21436512D952}" type="pres">
      <dgm:prSet presAssocID="{3BFB0A26-8F9D-460D-A99C-C50EAD68782D}" presName="spacer" presStyleCnt="0"/>
      <dgm:spPr/>
    </dgm:pt>
    <dgm:pt modelId="{F751F91F-0BFC-4423-82B3-018A2298651E}" type="pres">
      <dgm:prSet presAssocID="{D0823543-7C32-4B24-8789-B77424DBF4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4616B6-E984-4F90-9302-168BB153ACC4}" type="pres">
      <dgm:prSet presAssocID="{FBBE2125-C7ED-48F9-B568-B379EF4CBD9C}" presName="spacer" presStyleCnt="0"/>
      <dgm:spPr/>
    </dgm:pt>
    <dgm:pt modelId="{083C24BA-F5C6-46F7-B41A-8F4789FC5DF9}" type="pres">
      <dgm:prSet presAssocID="{542447B9-B165-452F-A8C6-B9F93C642E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DB91520-CC95-4FB0-BA92-D36131EB4761}" type="presOf" srcId="{D0823543-7C32-4B24-8789-B77424DBF48F}" destId="{F751F91F-0BFC-4423-82B3-018A2298651E}" srcOrd="0" destOrd="0" presId="urn:microsoft.com/office/officeart/2005/8/layout/vList2"/>
    <dgm:cxn modelId="{4A090F62-A4C6-4F68-8C00-C0BF791A5C3C}" type="presOf" srcId="{AF1EDBC3-C0A2-42D9-989E-B769F3130A0E}" destId="{104D6840-314F-46A9-AA09-A26F047D79AF}" srcOrd="0" destOrd="0" presId="urn:microsoft.com/office/officeart/2005/8/layout/vList2"/>
    <dgm:cxn modelId="{4276F773-55A0-4806-A1D1-BFD68CE3C62A}" srcId="{AF1EDBC3-C0A2-42D9-989E-B769F3130A0E}" destId="{B7E7561A-EC76-4444-B76C-33AFB000452D}" srcOrd="0" destOrd="0" parTransId="{D12C2224-F764-49F8-B73A-DE1CE1ED9840}" sibTransId="{3BFB0A26-8F9D-460D-A99C-C50EAD68782D}"/>
    <dgm:cxn modelId="{76707A80-0D6E-45F1-9B50-8F5DF27BD740}" srcId="{AF1EDBC3-C0A2-42D9-989E-B769F3130A0E}" destId="{D0823543-7C32-4B24-8789-B77424DBF48F}" srcOrd="1" destOrd="0" parTransId="{4F99E059-2406-49EA-B8A4-A310BBC9D516}" sibTransId="{FBBE2125-C7ED-48F9-B568-B379EF4CBD9C}"/>
    <dgm:cxn modelId="{C3142E82-0F4C-418F-9898-68F0B2F2E5D0}" srcId="{AF1EDBC3-C0A2-42D9-989E-B769F3130A0E}" destId="{542447B9-B165-452F-A8C6-B9F93C642E51}" srcOrd="2" destOrd="0" parTransId="{2ECDF7A4-14EC-460D-8914-BC308C47C527}" sibTransId="{9904EDAF-3AD3-4D17-9737-BBF8BF9E5E48}"/>
    <dgm:cxn modelId="{691CDBCE-E678-477E-A67D-9B5363593001}" type="presOf" srcId="{542447B9-B165-452F-A8C6-B9F93C642E51}" destId="{083C24BA-F5C6-46F7-B41A-8F4789FC5DF9}" srcOrd="0" destOrd="0" presId="urn:microsoft.com/office/officeart/2005/8/layout/vList2"/>
    <dgm:cxn modelId="{1CC54AE6-4DBC-4736-97D3-E2D68F79D28A}" type="presOf" srcId="{B7E7561A-EC76-4444-B76C-33AFB000452D}" destId="{DAB57AE1-1139-420A-AF41-38F19126D44B}" srcOrd="0" destOrd="0" presId="urn:microsoft.com/office/officeart/2005/8/layout/vList2"/>
    <dgm:cxn modelId="{1C97E959-3737-484F-8B17-C75CCE9D1720}" type="presParOf" srcId="{104D6840-314F-46A9-AA09-A26F047D79AF}" destId="{DAB57AE1-1139-420A-AF41-38F19126D44B}" srcOrd="0" destOrd="0" presId="urn:microsoft.com/office/officeart/2005/8/layout/vList2"/>
    <dgm:cxn modelId="{E80D6756-47B9-487E-AD6D-792CE5FBED67}" type="presParOf" srcId="{104D6840-314F-46A9-AA09-A26F047D79AF}" destId="{29E0B365-8035-4A40-AF6F-21436512D952}" srcOrd="1" destOrd="0" presId="urn:microsoft.com/office/officeart/2005/8/layout/vList2"/>
    <dgm:cxn modelId="{BC17487B-85F3-4D37-A513-34991DBDA5A1}" type="presParOf" srcId="{104D6840-314F-46A9-AA09-A26F047D79AF}" destId="{F751F91F-0BFC-4423-82B3-018A2298651E}" srcOrd="2" destOrd="0" presId="urn:microsoft.com/office/officeart/2005/8/layout/vList2"/>
    <dgm:cxn modelId="{F48B2B10-463C-4317-AFC6-95F435160BA9}" type="presParOf" srcId="{104D6840-314F-46A9-AA09-A26F047D79AF}" destId="{564616B6-E984-4F90-9302-168BB153ACC4}" srcOrd="3" destOrd="0" presId="urn:microsoft.com/office/officeart/2005/8/layout/vList2"/>
    <dgm:cxn modelId="{7CF26D83-EE17-4A45-9E6F-F7934375AF6A}" type="presParOf" srcId="{104D6840-314F-46A9-AA09-A26F047D79AF}" destId="{083C24BA-F5C6-46F7-B41A-8F4789FC5D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17E1-D0AA-4A8F-BD8E-F98839A04C24}">
      <dsp:nvSpPr>
        <dsp:cNvPr id="0" name=""/>
        <dsp:cNvSpPr/>
      </dsp:nvSpPr>
      <dsp:spPr>
        <a:xfrm>
          <a:off x="0" y="0"/>
          <a:ext cx="2747722" cy="248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Reimbursable utility </a:t>
          </a:r>
          <a:r>
            <a:rPr lang="en-US" sz="1800" b="1" kern="1200" dirty="0"/>
            <a:t>Relocations</a:t>
          </a:r>
          <a:r>
            <a:rPr lang="en-US" sz="1800" kern="1200" dirty="0"/>
            <a:t> may take place early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Prior to NEPA</a:t>
          </a:r>
        </a:p>
      </dsp:txBody>
      <dsp:txXfrm>
        <a:off x="0" y="0"/>
        <a:ext cx="2747722" cy="2481200"/>
      </dsp:txXfrm>
    </dsp:sp>
    <dsp:sp modelId="{56BFD748-4E33-4987-AE0B-14174DC1F200}">
      <dsp:nvSpPr>
        <dsp:cNvPr id="0" name=""/>
        <dsp:cNvSpPr/>
      </dsp:nvSpPr>
      <dsp:spPr>
        <a:xfrm>
          <a:off x="4133565" y="0"/>
          <a:ext cx="2921285" cy="2481200"/>
        </a:xfrm>
        <a:prstGeom prst="rect">
          <a:avLst/>
        </a:prstGeom>
        <a:solidFill>
          <a:schemeClr val="accent4">
            <a:hueOff val="-332706"/>
            <a:satOff val="-2040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They may be reimbursed using </a:t>
          </a:r>
          <a:r>
            <a:rPr lang="en-US" sz="1800" b="1" kern="1200" dirty="0"/>
            <a:t>state funds</a:t>
          </a:r>
        </a:p>
      </dsp:txBody>
      <dsp:txXfrm>
        <a:off x="4133565" y="0"/>
        <a:ext cx="2921285" cy="2481200"/>
      </dsp:txXfrm>
    </dsp:sp>
    <dsp:sp modelId="{5C307250-40C3-44E0-AF16-EBE3191D7BFF}">
      <dsp:nvSpPr>
        <dsp:cNvPr id="0" name=""/>
        <dsp:cNvSpPr/>
      </dsp:nvSpPr>
      <dsp:spPr>
        <a:xfrm>
          <a:off x="8373356" y="21938"/>
          <a:ext cx="2781779" cy="2438065"/>
        </a:xfrm>
        <a:prstGeom prst="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Kentucky may seek </a:t>
          </a:r>
          <a:r>
            <a:rPr lang="en-US" sz="1800" b="1" kern="1200" dirty="0"/>
            <a:t>federal reimbursement </a:t>
          </a:r>
          <a:r>
            <a:rPr lang="en-US" sz="1800" kern="1200" dirty="0"/>
            <a:t>for the cost once the transportation project is approved for construction </a:t>
          </a:r>
        </a:p>
      </dsp:txBody>
      <dsp:txXfrm>
        <a:off x="8373356" y="21938"/>
        <a:ext cx="2781779" cy="24380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7AE1-1139-420A-AF41-38F19126D44B}">
      <dsp:nvSpPr>
        <dsp:cNvPr id="0" name=""/>
        <dsp:cNvSpPr/>
      </dsp:nvSpPr>
      <dsp:spPr>
        <a:xfrm>
          <a:off x="0" y="281776"/>
          <a:ext cx="7809406" cy="16684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200" kern="1200" dirty="0"/>
            <a:t>Provide good documentation</a:t>
          </a:r>
        </a:p>
      </dsp:txBody>
      <dsp:txXfrm>
        <a:off x="81447" y="363223"/>
        <a:ext cx="7646512" cy="1505562"/>
      </dsp:txXfrm>
    </dsp:sp>
    <dsp:sp modelId="{86EF329C-2654-4EDF-8D52-A539720BC09E}">
      <dsp:nvSpPr>
        <dsp:cNvPr id="0" name=""/>
        <dsp:cNvSpPr/>
      </dsp:nvSpPr>
      <dsp:spPr>
        <a:xfrm>
          <a:off x="0" y="2071193"/>
          <a:ext cx="7809406" cy="1668456"/>
        </a:xfrm>
        <a:prstGeom prst="round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200" kern="1200" dirty="0"/>
            <a:t>Clarify if EU is using EU Phase funds or D phase funds</a:t>
          </a:r>
        </a:p>
      </dsp:txBody>
      <dsp:txXfrm>
        <a:off x="81447" y="2152640"/>
        <a:ext cx="7646512" cy="15055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322A9-28D6-4435-B085-C1CB811E3F24}">
      <dsp:nvSpPr>
        <dsp:cNvPr id="0" name=""/>
        <dsp:cNvSpPr/>
      </dsp:nvSpPr>
      <dsp:spPr>
        <a:xfrm rot="5400000">
          <a:off x="5082171" y="121962"/>
          <a:ext cx="1865321" cy="162283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12-1045.00</a:t>
          </a:r>
        </a:p>
      </dsp:txBody>
      <dsp:txXfrm rot="-5400000">
        <a:off x="5456307" y="291396"/>
        <a:ext cx="1117048" cy="1283963"/>
      </dsp:txXfrm>
    </dsp:sp>
    <dsp:sp modelId="{4D6781E3-FB87-4435-A64F-7D9C3097981C}">
      <dsp:nvSpPr>
        <dsp:cNvPr id="0" name=""/>
        <dsp:cNvSpPr/>
      </dsp:nvSpPr>
      <dsp:spPr>
        <a:xfrm>
          <a:off x="6875491" y="373781"/>
          <a:ext cx="2081699" cy="111919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4 Utilities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Early Coord, Design, </a:t>
          </a:r>
          <a:r>
            <a:rPr lang="en-US" sz="2000" kern="1200" dirty="0" err="1">
              <a:solidFill>
                <a:schemeClr val="tx2"/>
              </a:solidFill>
            </a:rPr>
            <a:t>Relo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6875491" y="373781"/>
        <a:ext cx="2081699" cy="1119193"/>
      </dsp:txXfrm>
    </dsp:sp>
    <dsp:sp modelId="{D88E2BB3-D094-4A5B-9A9A-56762B9DA5DE}">
      <dsp:nvSpPr>
        <dsp:cNvPr id="0" name=""/>
        <dsp:cNvSpPr/>
      </dsp:nvSpPr>
      <dsp:spPr>
        <a:xfrm rot="5400000">
          <a:off x="3329514" y="121962"/>
          <a:ext cx="1865321" cy="16228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703650" y="291396"/>
        <a:ext cx="1117048" cy="1283963"/>
      </dsp:txXfrm>
    </dsp:sp>
    <dsp:sp modelId="{3C9FF485-17DC-4BB5-B733-9A1963B425E2}">
      <dsp:nvSpPr>
        <dsp:cNvPr id="0" name=""/>
        <dsp:cNvSpPr/>
      </dsp:nvSpPr>
      <dsp:spPr>
        <a:xfrm rot="5400000">
          <a:off x="4202485" y="1705247"/>
          <a:ext cx="1865321" cy="162283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12-8701.00</a:t>
          </a:r>
        </a:p>
      </dsp:txBody>
      <dsp:txXfrm rot="-5400000">
        <a:off x="4576621" y="1874681"/>
        <a:ext cx="1117048" cy="1283963"/>
      </dsp:txXfrm>
    </dsp:sp>
    <dsp:sp modelId="{30000AD7-51AA-497E-B0C6-B7DFA4F46850}">
      <dsp:nvSpPr>
        <dsp:cNvPr id="0" name=""/>
        <dsp:cNvSpPr/>
      </dsp:nvSpPr>
      <dsp:spPr>
        <a:xfrm>
          <a:off x="2242031" y="1957066"/>
          <a:ext cx="2014547" cy="111919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1 Utility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Early Materials</a:t>
          </a:r>
        </a:p>
      </dsp:txBody>
      <dsp:txXfrm>
        <a:off x="2242031" y="1957066"/>
        <a:ext cx="2014547" cy="1119193"/>
      </dsp:txXfrm>
    </dsp:sp>
    <dsp:sp modelId="{62B3E7C7-BEDA-47FA-8747-0917F2A8C37F}">
      <dsp:nvSpPr>
        <dsp:cNvPr id="0" name=""/>
        <dsp:cNvSpPr/>
      </dsp:nvSpPr>
      <dsp:spPr>
        <a:xfrm rot="5400000">
          <a:off x="5955141" y="1705247"/>
          <a:ext cx="1865321" cy="16228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329277" y="1874681"/>
        <a:ext cx="1117048" cy="1283963"/>
      </dsp:txXfrm>
    </dsp:sp>
    <dsp:sp modelId="{62C9A589-8D50-46E0-8D9E-9495CC0B9F4C}">
      <dsp:nvSpPr>
        <dsp:cNvPr id="0" name=""/>
        <dsp:cNvSpPr/>
      </dsp:nvSpPr>
      <dsp:spPr>
        <a:xfrm rot="5400000">
          <a:off x="5082171" y="3288533"/>
          <a:ext cx="1865321" cy="162283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6-1087.00</a:t>
          </a:r>
        </a:p>
      </dsp:txBody>
      <dsp:txXfrm rot="-5400000">
        <a:off x="5456307" y="3457967"/>
        <a:ext cx="1117048" cy="1283963"/>
      </dsp:txXfrm>
    </dsp:sp>
    <dsp:sp modelId="{BA81DAF1-DA89-4ADB-A98B-CA03335F065C}">
      <dsp:nvSpPr>
        <dsp:cNvPr id="0" name=""/>
        <dsp:cNvSpPr/>
      </dsp:nvSpPr>
      <dsp:spPr>
        <a:xfrm>
          <a:off x="6875491" y="3540351"/>
          <a:ext cx="2081699" cy="111919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1 Utility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chemeClr val="tx2"/>
              </a:solidFill>
            </a:rPr>
            <a:t>Early Materials, Design &amp; Coord</a:t>
          </a:r>
        </a:p>
      </dsp:txBody>
      <dsp:txXfrm>
        <a:off x="6875491" y="3540351"/>
        <a:ext cx="2081699" cy="1119193"/>
      </dsp:txXfrm>
    </dsp:sp>
    <dsp:sp modelId="{AC421733-6DE2-40E0-A7C7-2672EA3976B0}">
      <dsp:nvSpPr>
        <dsp:cNvPr id="0" name=""/>
        <dsp:cNvSpPr/>
      </dsp:nvSpPr>
      <dsp:spPr>
        <a:xfrm rot="5400000">
          <a:off x="3329514" y="3288533"/>
          <a:ext cx="1865321" cy="16228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703650" y="3457967"/>
        <a:ext cx="1117048" cy="1283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33F4-4E37-4C22-AFBA-2C0C88FE4008}">
      <dsp:nvSpPr>
        <dsp:cNvPr id="0" name=""/>
        <dsp:cNvSpPr/>
      </dsp:nvSpPr>
      <dsp:spPr>
        <a:xfrm>
          <a:off x="0" y="0"/>
          <a:ext cx="11168742" cy="82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Utility relocation must have its own environmental review completed and it must confirm…</a:t>
          </a:r>
        </a:p>
      </dsp:txBody>
      <dsp:txXfrm>
        <a:off x="0" y="0"/>
        <a:ext cx="11168742" cy="826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81777-1AB1-40A8-BDC2-4AE60807B87A}">
      <dsp:nvSpPr>
        <dsp:cNvPr id="0" name=""/>
        <dsp:cNvSpPr/>
      </dsp:nvSpPr>
      <dsp:spPr>
        <a:xfrm>
          <a:off x="1428561" y="612681"/>
          <a:ext cx="5449613" cy="5449613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Utility Design</a:t>
          </a:r>
        </a:p>
      </dsp:txBody>
      <dsp:txXfrm>
        <a:off x="4215649" y="1620860"/>
        <a:ext cx="2011166" cy="1621908"/>
      </dsp:txXfrm>
    </dsp:sp>
    <dsp:sp modelId="{5E74D6BB-33AD-4122-94A7-19F49CA46D39}">
      <dsp:nvSpPr>
        <dsp:cNvPr id="0" name=""/>
        <dsp:cNvSpPr/>
      </dsp:nvSpPr>
      <dsp:spPr>
        <a:xfrm>
          <a:off x="1428600" y="639836"/>
          <a:ext cx="5449613" cy="5449613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-221804"/>
            <a:satOff val="-1360"/>
            <a:lumOff val="-85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Utility Coordination</a:t>
          </a:r>
        </a:p>
      </dsp:txBody>
      <dsp:txXfrm>
        <a:off x="4250721" y="3461957"/>
        <a:ext cx="2011166" cy="1621908"/>
      </dsp:txXfrm>
    </dsp:sp>
    <dsp:sp modelId="{35C5F956-160F-419D-94A0-D5FD02CABFB4}">
      <dsp:nvSpPr>
        <dsp:cNvPr id="0" name=""/>
        <dsp:cNvSpPr/>
      </dsp:nvSpPr>
      <dsp:spPr>
        <a:xfrm>
          <a:off x="1576230" y="629264"/>
          <a:ext cx="5449613" cy="5449613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-443608"/>
            <a:satOff val="-2719"/>
            <a:lumOff val="-169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Utility Relocation</a:t>
          </a:r>
        </a:p>
      </dsp:txBody>
      <dsp:txXfrm>
        <a:off x="2192555" y="3451385"/>
        <a:ext cx="2011166" cy="1621908"/>
      </dsp:txXfrm>
    </dsp:sp>
    <dsp:sp modelId="{9AB66CB5-E044-4EBE-A1C2-F3A56FE784D5}">
      <dsp:nvSpPr>
        <dsp:cNvPr id="0" name=""/>
        <dsp:cNvSpPr/>
      </dsp:nvSpPr>
      <dsp:spPr>
        <a:xfrm>
          <a:off x="1576230" y="612697"/>
          <a:ext cx="5449613" cy="5449613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Utility Materials</a:t>
          </a:r>
        </a:p>
      </dsp:txBody>
      <dsp:txXfrm>
        <a:off x="2192555" y="1618280"/>
        <a:ext cx="2011166" cy="162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64CC-C10B-480B-98A1-A7252C3F75D2}">
      <dsp:nvSpPr>
        <dsp:cNvPr id="0" name=""/>
        <dsp:cNvSpPr/>
      </dsp:nvSpPr>
      <dsp:spPr>
        <a:xfrm>
          <a:off x="0" y="0"/>
          <a:ext cx="8383089" cy="412350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75236-8E14-40F2-8F43-7E950CFF9711}">
      <dsp:nvSpPr>
        <dsp:cNvPr id="0" name=""/>
        <dsp:cNvSpPr/>
      </dsp:nvSpPr>
      <dsp:spPr>
        <a:xfrm>
          <a:off x="334206" y="1237052"/>
          <a:ext cx="2958737" cy="16494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000" kern="1200" dirty="0"/>
            <a:t>Confirm the project and utility Impacts</a:t>
          </a:r>
        </a:p>
      </dsp:txBody>
      <dsp:txXfrm>
        <a:off x="414723" y="1317569"/>
        <a:ext cx="2797703" cy="1488369"/>
      </dsp:txXfrm>
    </dsp:sp>
    <dsp:sp modelId="{A21AB736-6223-4023-8BDB-32E55EB2FF05}">
      <dsp:nvSpPr>
        <dsp:cNvPr id="0" name=""/>
        <dsp:cNvSpPr/>
      </dsp:nvSpPr>
      <dsp:spPr>
        <a:xfrm>
          <a:off x="3451860" y="1237052"/>
          <a:ext cx="2958737" cy="1649403"/>
        </a:xfrm>
        <a:prstGeom prst="roundRect">
          <a:avLst/>
        </a:prstGeom>
        <a:gradFill rotWithShape="0">
          <a:gsLst>
            <a:gs pos="0">
              <a:schemeClr val="accent4">
                <a:hueOff val="-332706"/>
                <a:satOff val="-2040"/>
                <a:lumOff val="-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32706"/>
                <a:satOff val="-2040"/>
                <a:lumOff val="-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32706"/>
                <a:satOff val="-2040"/>
                <a:lumOff val="-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000" kern="1200" dirty="0"/>
            <a:t>Consider environmental impacts </a:t>
          </a:r>
        </a:p>
      </dsp:txBody>
      <dsp:txXfrm>
        <a:off x="3532377" y="1317569"/>
        <a:ext cx="2797703" cy="1488369"/>
      </dsp:txXfrm>
    </dsp:sp>
    <dsp:sp modelId="{AD01ACD8-D4FE-41FB-A1FF-6CEA02C883F3}">
      <dsp:nvSpPr>
        <dsp:cNvPr id="0" name=""/>
        <dsp:cNvSpPr/>
      </dsp:nvSpPr>
      <dsp:spPr>
        <a:xfrm>
          <a:off x="6569514" y="1237052"/>
          <a:ext cx="2958737" cy="1649403"/>
        </a:xfrm>
        <a:prstGeom prst="roundRect">
          <a:avLst/>
        </a:prstGeom>
        <a:gradFill rotWithShape="0">
          <a:gsLst>
            <a:gs pos="0">
              <a:schemeClr val="accent4">
                <a:hueOff val="-665412"/>
                <a:satOff val="-4079"/>
                <a:lumOff val="-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65412"/>
                <a:satOff val="-4079"/>
                <a:lumOff val="-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65412"/>
                <a:satOff val="-4079"/>
                <a:lumOff val="-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000" kern="1200" dirty="0"/>
            <a:t>Estimate the budget</a:t>
          </a:r>
        </a:p>
      </dsp:txBody>
      <dsp:txXfrm>
        <a:off x="6650031" y="1317569"/>
        <a:ext cx="2797703" cy="1488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F455-A457-467D-83FA-4701F28781F4}">
      <dsp:nvSpPr>
        <dsp:cNvPr id="0" name=""/>
        <dsp:cNvSpPr/>
      </dsp:nvSpPr>
      <dsp:spPr>
        <a:xfrm rot="16200000">
          <a:off x="-1214095" y="1215184"/>
          <a:ext cx="5262618" cy="28322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08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Ensure ability to comply with terms and conditions of the form</a:t>
          </a:r>
        </a:p>
      </dsp:txBody>
      <dsp:txXfrm rot="5400000">
        <a:off x="1089" y="1052524"/>
        <a:ext cx="2832250" cy="3157570"/>
      </dsp:txXfrm>
    </dsp:sp>
    <dsp:sp modelId="{9C6CAF65-D57D-4A28-AE9D-CC97DE74355D}">
      <dsp:nvSpPr>
        <dsp:cNvPr id="0" name=""/>
        <dsp:cNvSpPr/>
      </dsp:nvSpPr>
      <dsp:spPr>
        <a:xfrm rot="16200000">
          <a:off x="1830574" y="1215184"/>
          <a:ext cx="5262618" cy="2832250"/>
        </a:xfrm>
        <a:prstGeom prst="flowChartManualOperation">
          <a:avLst/>
        </a:prstGeom>
        <a:solidFill>
          <a:schemeClr val="accent4">
            <a:hueOff val="-332706"/>
            <a:satOff val="-2040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08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kern="1200" dirty="0"/>
            <a:t>Ensure compliance with the policies.</a:t>
          </a:r>
        </a:p>
      </dsp:txBody>
      <dsp:txXfrm rot="5400000">
        <a:off x="3045758" y="1052524"/>
        <a:ext cx="2832250" cy="3157570"/>
      </dsp:txXfrm>
    </dsp:sp>
    <dsp:sp modelId="{DD17A65D-5D08-43F4-99AE-D513BC75AFE7}">
      <dsp:nvSpPr>
        <dsp:cNvPr id="0" name=""/>
        <dsp:cNvSpPr/>
      </dsp:nvSpPr>
      <dsp:spPr>
        <a:xfrm rot="16200000">
          <a:off x="4876332" y="1215184"/>
          <a:ext cx="5262618" cy="2832250"/>
        </a:xfrm>
        <a:prstGeom prst="flowChartManualOperation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08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kern="1200" dirty="0"/>
            <a:t>Validate no interference with elements of the project including NEPA.</a:t>
          </a:r>
        </a:p>
      </dsp:txBody>
      <dsp:txXfrm rot="5400000">
        <a:off x="6091516" y="1052524"/>
        <a:ext cx="2832250" cy="3157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7AE1-1139-420A-AF41-38F19126D44B}">
      <dsp:nvSpPr>
        <dsp:cNvPr id="0" name=""/>
        <dsp:cNvSpPr/>
      </dsp:nvSpPr>
      <dsp:spPr>
        <a:xfrm>
          <a:off x="0" y="488606"/>
          <a:ext cx="9267815" cy="14768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Update planning process to overtly consider utility impacts </a:t>
          </a:r>
        </a:p>
      </dsp:txBody>
      <dsp:txXfrm>
        <a:off x="72093" y="560699"/>
        <a:ext cx="9123629" cy="1332646"/>
      </dsp:txXfrm>
    </dsp:sp>
    <dsp:sp modelId="{FA99EFC5-5481-49EF-A470-79D1449EA5C2}">
      <dsp:nvSpPr>
        <dsp:cNvPr id="0" name=""/>
        <dsp:cNvSpPr/>
      </dsp:nvSpPr>
      <dsp:spPr>
        <a:xfrm>
          <a:off x="0" y="2043198"/>
          <a:ext cx="9267815" cy="1476832"/>
        </a:xfrm>
        <a:prstGeom prst="roundRect">
          <a:avLst/>
        </a:prstGeom>
        <a:solidFill>
          <a:schemeClr val="accent4">
            <a:hueOff val="-332706"/>
            <a:satOff val="-2040"/>
            <a:lumOff val="-1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Document high risk utility impact potential, focusing on: unavoidable, large scale utilities, and utilities that take extensive time to design, construct or secure materials.</a:t>
          </a:r>
        </a:p>
      </dsp:txBody>
      <dsp:txXfrm>
        <a:off x="72093" y="2115291"/>
        <a:ext cx="9123629" cy="1332646"/>
      </dsp:txXfrm>
    </dsp:sp>
    <dsp:sp modelId="{969B52FB-AC2F-4A5E-8926-EAE00D3AF3DC}">
      <dsp:nvSpPr>
        <dsp:cNvPr id="0" name=""/>
        <dsp:cNvSpPr/>
      </dsp:nvSpPr>
      <dsp:spPr>
        <a:xfrm>
          <a:off x="0" y="3597791"/>
          <a:ext cx="9267815" cy="1476832"/>
        </a:xfrm>
        <a:prstGeom prst="round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Add EU consideration to the SYP development process.</a:t>
          </a:r>
        </a:p>
      </dsp:txBody>
      <dsp:txXfrm>
        <a:off x="72093" y="3669884"/>
        <a:ext cx="9123629" cy="1332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7AE1-1139-420A-AF41-38F19126D44B}">
      <dsp:nvSpPr>
        <dsp:cNvPr id="0" name=""/>
        <dsp:cNvSpPr/>
      </dsp:nvSpPr>
      <dsp:spPr>
        <a:xfrm>
          <a:off x="0" y="516855"/>
          <a:ext cx="9267815" cy="1074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Include early utilities on PLG checklist to document considering EU. </a:t>
          </a:r>
        </a:p>
      </dsp:txBody>
      <dsp:txXfrm>
        <a:off x="52431" y="569286"/>
        <a:ext cx="9162953" cy="969198"/>
      </dsp:txXfrm>
    </dsp:sp>
    <dsp:sp modelId="{1C943B2E-2109-45B7-A70D-31EA132333D4}">
      <dsp:nvSpPr>
        <dsp:cNvPr id="0" name=""/>
        <dsp:cNvSpPr/>
      </dsp:nvSpPr>
      <dsp:spPr>
        <a:xfrm>
          <a:off x="0" y="1668675"/>
          <a:ext cx="9267815" cy="1074060"/>
        </a:xfrm>
        <a:prstGeom prst="roundRect">
          <a:avLst/>
        </a:prstGeom>
        <a:solidFill>
          <a:schemeClr val="accent4">
            <a:hueOff val="-221804"/>
            <a:satOff val="-1360"/>
            <a:lumOff val="-8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Investigate and Engage utilities before alignment selection.</a:t>
          </a:r>
        </a:p>
      </dsp:txBody>
      <dsp:txXfrm>
        <a:off x="52431" y="1721106"/>
        <a:ext cx="9162953" cy="969198"/>
      </dsp:txXfrm>
    </dsp:sp>
    <dsp:sp modelId="{14C859A4-CF01-452E-BAB3-E6E0E05E63C1}">
      <dsp:nvSpPr>
        <dsp:cNvPr id="0" name=""/>
        <dsp:cNvSpPr/>
      </dsp:nvSpPr>
      <dsp:spPr>
        <a:xfrm>
          <a:off x="0" y="2820495"/>
          <a:ext cx="9267815" cy="1074060"/>
        </a:xfrm>
        <a:prstGeom prst="roundRect">
          <a:avLst/>
        </a:prstGeom>
        <a:solidFill>
          <a:schemeClr val="accent4">
            <a:hueOff val="-443608"/>
            <a:satOff val="-2719"/>
            <a:lumOff val="-16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Include risk assessments to existing utilities, including but not limited to potential safety issues, delay and cost.</a:t>
          </a:r>
        </a:p>
      </dsp:txBody>
      <dsp:txXfrm>
        <a:off x="52431" y="2872926"/>
        <a:ext cx="9162953" cy="969198"/>
      </dsp:txXfrm>
    </dsp:sp>
    <dsp:sp modelId="{4D10934A-01FF-4338-88CB-02FD10B80586}">
      <dsp:nvSpPr>
        <dsp:cNvPr id="0" name=""/>
        <dsp:cNvSpPr/>
      </dsp:nvSpPr>
      <dsp:spPr>
        <a:xfrm>
          <a:off x="0" y="3972315"/>
          <a:ext cx="9267815" cy="1074060"/>
        </a:xfrm>
        <a:prstGeom prst="round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Include EU in the PLG minutes and DES.</a:t>
          </a:r>
        </a:p>
      </dsp:txBody>
      <dsp:txXfrm>
        <a:off x="52431" y="4024746"/>
        <a:ext cx="9162953" cy="9691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7AE1-1139-420A-AF41-38F19126D44B}">
      <dsp:nvSpPr>
        <dsp:cNvPr id="0" name=""/>
        <dsp:cNvSpPr/>
      </dsp:nvSpPr>
      <dsp:spPr>
        <a:xfrm>
          <a:off x="0" y="467985"/>
          <a:ext cx="9267815" cy="22545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Identify any issues with environmental clearance matters (i.e. tree clearing, bat habitat, stream crossings, historical, etc.)</a:t>
          </a:r>
          <a:endParaRPr lang="en-US" sz="4100" kern="1200" dirty="0"/>
        </a:p>
      </dsp:txBody>
      <dsp:txXfrm>
        <a:off x="110060" y="578045"/>
        <a:ext cx="9047695" cy="2034470"/>
      </dsp:txXfrm>
    </dsp:sp>
    <dsp:sp modelId="{757FF2E6-93AF-4E2A-812F-2F416B111EFA}">
      <dsp:nvSpPr>
        <dsp:cNvPr id="0" name=""/>
        <dsp:cNvSpPr/>
      </dsp:nvSpPr>
      <dsp:spPr>
        <a:xfrm>
          <a:off x="0" y="2840655"/>
          <a:ext cx="9267815" cy="2254590"/>
        </a:xfrm>
        <a:prstGeom prst="round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1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Communications between Environmental and Utility Coordinators is critical.</a:t>
          </a:r>
        </a:p>
      </dsp:txBody>
      <dsp:txXfrm>
        <a:off x="110060" y="2950715"/>
        <a:ext cx="9047695" cy="2034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7AE1-1139-420A-AF41-38F19126D44B}">
      <dsp:nvSpPr>
        <dsp:cNvPr id="0" name=""/>
        <dsp:cNvSpPr/>
      </dsp:nvSpPr>
      <dsp:spPr>
        <a:xfrm>
          <a:off x="0" y="29414"/>
          <a:ext cx="9267815" cy="175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400" kern="1200" dirty="0"/>
            <a:t>Offer early ROW in Phase I when EU requires it.</a:t>
          </a:r>
        </a:p>
      </dsp:txBody>
      <dsp:txXfrm>
        <a:off x="85444" y="114858"/>
        <a:ext cx="9096927" cy="1579432"/>
      </dsp:txXfrm>
    </dsp:sp>
    <dsp:sp modelId="{F751F91F-0BFC-4423-82B3-018A2298651E}">
      <dsp:nvSpPr>
        <dsp:cNvPr id="0" name=""/>
        <dsp:cNvSpPr/>
      </dsp:nvSpPr>
      <dsp:spPr>
        <a:xfrm>
          <a:off x="0" y="1906454"/>
          <a:ext cx="9267815" cy="1750320"/>
        </a:xfrm>
        <a:prstGeom prst="roundRect">
          <a:avLst/>
        </a:prstGeom>
        <a:solidFill>
          <a:schemeClr val="accent4">
            <a:hueOff val="-332706"/>
            <a:satOff val="-2040"/>
            <a:lumOff val="-1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400" kern="1200" dirty="0"/>
            <a:t>Communicate priority parcels</a:t>
          </a:r>
        </a:p>
      </dsp:txBody>
      <dsp:txXfrm>
        <a:off x="85444" y="1991898"/>
        <a:ext cx="9096927" cy="1579432"/>
      </dsp:txXfrm>
    </dsp:sp>
    <dsp:sp modelId="{083C24BA-F5C6-46F7-B41A-8F4789FC5DF9}">
      <dsp:nvSpPr>
        <dsp:cNvPr id="0" name=""/>
        <dsp:cNvSpPr/>
      </dsp:nvSpPr>
      <dsp:spPr>
        <a:xfrm>
          <a:off x="0" y="3783495"/>
          <a:ext cx="9267815" cy="1750320"/>
        </a:xfrm>
        <a:prstGeom prst="roundRect">
          <a:avLst/>
        </a:prstGeom>
        <a:solidFill>
          <a:schemeClr val="accent4">
            <a:hueOff val="-665412"/>
            <a:satOff val="-4079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4400" kern="1200" dirty="0"/>
            <a:t>Address which entity is acquiring early</a:t>
          </a:r>
        </a:p>
      </dsp:txBody>
      <dsp:txXfrm>
        <a:off x="85444" y="3868939"/>
        <a:ext cx="9096927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3740CA94-B149-40D2-8AAA-C13421E05E6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252E00D8-A173-4CE2-96ED-C25B4F30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9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7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EF59-C993-B1CD-BCC8-6C91B7C9E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62359-1312-E871-B126-DCE31BADC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D470-741E-3278-99B0-490237AC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992E-D59B-3AE1-BE15-4D416F2E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8F440-EB86-3494-62C0-91BA8644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34BA-AE72-E811-7497-96AA8610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65683-E3B1-F98C-B6F1-9D5CC5710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7F7C-FBA4-2146-0D81-8F37CEA9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A7A0-8913-3AD3-9167-E53FE8EA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DBF2D-12A3-A385-B5AE-FDD65396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E885C-35DF-267D-377B-ABE56BA19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CC67B-21D9-320C-CB60-274F8BF2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AEC0-6C8D-2665-262D-80027BCB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59FBB-77EE-89EA-3B73-C2C0CF8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340D-E11C-A0AD-55C4-7BC0D4FC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271117-DC3E-2D6F-420F-B95778AB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4290D25-3CC8-9CF5-9BD3-30E24DF8F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4A9CB1AA-5793-9756-49B7-587837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4163812-19F9-6221-9A13-636CD7598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386925E8-CAA9-1DF5-6EE2-00EEB657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CC10847-727D-937C-7FF7-CD0B765A6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27AFBAD-4ED3-E6D1-5E60-78CFB1DED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93FCBD-722E-9598-7CC5-75C9BC55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6E3560C-0F06-DA00-F7B2-141BF52DF94B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FD86D7C-F88C-E89B-1173-FE7C5FD3C73A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A84A3CE-1D22-4C1E-6672-F8FA7F21C805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7C3CD0B-2B41-C8CC-6637-7A73719EFADB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77E3F06-6775-D158-54A0-38EF61DBA5B0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AD0B0DA-7AD5-65BE-B23A-CC936097B6CB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E1CDB24-E0BF-047E-DE08-990FC862FAF0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B699080-9DB5-2A0A-0175-5B35D16A18C5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B73C3F4-0AFA-EFB7-9B10-4BEFE55C85A2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8A0E838-891A-7463-B7C0-BF8D86E035C7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6D312D8-981B-78AF-7A44-2DD5920F462F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484A04-322E-F0F3-FFC4-433943F2D1F5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66B9626-F374-9A93-1101-672A6B70A1CA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D9F8A6B-F15B-AD8F-F54A-1C2A54A0EBAD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4292DB8-A6C4-9D98-EAB2-7CDA215FF410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18AE73D-76C5-7A74-77D2-A404E9C1C007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6995915-BA4F-B060-FEDB-300B1EE10B1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2445E8-30E9-F838-65B2-2D7065F36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61E316-6D93-1214-30DD-3E2F24412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DD72BB-B951-3FBD-938A-72703684E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452D90-48FE-2D63-EAEA-58D943C3D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1BC0A9-2D12-FF97-6979-AD394B11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6526E8-592A-0906-C405-5E9CEB053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0338A6-7966-BFCC-EDEC-EDA168773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10247B-49ED-C745-08D7-E9D9E0CC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DAAE4F-65D1-740E-D286-9DC164138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E92CBF-DCD0-E175-CAFE-964B4FBBB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58E735-D830-DCC7-6BFF-FC98B1857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EC8F14F-F069-C233-E45A-B31FD6524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9A3C1A-72A2-FA38-5B17-A8C45EE5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977E3-C45F-E647-E347-501AEB3BC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5CFACC-F46D-636A-B4BC-96A81F933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D95DF7-44CE-C472-8A5C-778022112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6B77B9-F81A-A804-EB61-67ED7223F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9986F9-56C4-18CB-AABF-E06B9F0BD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8BAB8A-7E1F-4BF1-1E84-E89F8CBDB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A0D71D-13B9-B695-B463-985BC489A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60F97C-E2CB-6C16-3294-25A3351E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8A69A6-845A-3798-A5B1-B955282E2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3EEBDA-6B5B-2BF4-FDE6-8A5113A17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12E547-7D78-1137-86A3-C7CC00F3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822932-EDC6-6C63-5AB1-ED94A2479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A6AD43-A216-5368-A252-19FEDCBEA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088C168-8722-BD3D-F13A-2AFF50E3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8D9B73-FC14-84D3-DC73-E14E2CEE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0E071C-F642-635A-9880-CBD1FFC4A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18913D9-6994-1F56-AB12-F441901A9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E091FA-65E6-D274-D504-F3C77D280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AEF5F-3157-2453-D8FC-DF27020F8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6827B64-B6B6-9C66-3E39-738433C4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7A7897-3EC1-712E-14E9-44DBBFBC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7C0587-A025-0473-C874-1572C7593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4CAA1C-7A77-2417-C959-515AF56EF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5536970-D64F-4E3A-A368-611E256E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ACB4AB-AB8B-8D0E-9FDB-6A4FD84C2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8B9CEA-E681-8146-4E0F-8BDA94F27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732BC3B-48E9-4A84-461C-49012511A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50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20C3-8325-7F57-996F-B31B8DAF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51D3-A33F-202C-C635-9C290F99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016B-2FFF-59C1-666F-F58A4205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5C53-B256-60B3-0F87-156D137E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6CFD-B396-3157-FCE8-A71F33DF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3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7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FCBE-6CD3-E29C-AA96-223A16A0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4D30-B363-B315-E570-92EA8CC9D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A15B-6DA1-7449-4E77-7034943E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266F0-8C30-7A98-E377-DC2D7E35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FEF0-055C-676C-F9F9-E376CDAD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983A-02BA-D8D8-3755-D7EC1007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033A-28F6-E5B0-8370-8292DA028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1087-7A30-4D95-74B7-0B850827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79ED1-C8BD-76F2-C684-E70F06B4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49C57-0AF3-47BB-3E2D-4932B8B0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E19CB-4DDC-1A56-5559-6D87E6D8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48ED-FAD6-F036-CE7A-CFF96265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2D4C-CC56-488F-35ED-521BE4BC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F1460-ECDA-B494-7F93-1AA8DB48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CA358-D4FE-F9EE-20AD-4DA811651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46DC4-E774-B994-632B-3DC368805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F45A7-C396-17BB-EA8F-F1E6E0C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F53F6-EBAA-566A-CBB8-50875F0C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4FB99-D9C9-756A-E1C5-BA99C416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B9CF-64C1-A6C6-B88F-6BBDE3C3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2CDDD-EC86-C4B6-6FFF-FC068E49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120C8-6003-E71F-E028-A92CBE3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5AE7F-CED8-292A-117E-E90C5FB3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C1F86-84BA-69EC-9FFE-F15A054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A92A-28B7-6146-4166-7C9D0683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DA9CE-3C84-125E-7F1D-7FD64AA7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012-A161-B962-5C9B-6963439C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E40B-B5FA-A521-42FA-B49BFF4B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92CD-7DF0-E7A4-0F29-2F826D0B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2023F-D267-2B05-1B9E-0B21D8DA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7A5FA-6610-D31B-755F-FC2F88D0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5D390-1E6A-F51A-DB15-55F64675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9591-F5EC-B480-9545-FC8E33D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20702-A8A2-8CFF-0E85-0FD5E228F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D7E01-2867-AD03-DCE4-84AD7EF4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51EC5-86C7-72F8-DED4-25BB184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6F431-ACCC-B1C6-FB05-61FAC632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5AB7-BAA6-F357-62F2-3D6B0D13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A6BBF-8EFB-64ED-413C-DBE45BC5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FA5C-FD4D-A4B4-C282-8432A54E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76C7-36B1-1244-89E7-1B8F33E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AC9E-1181-82AA-92DF-4ACDF8FCE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97CA-E145-111A-25EC-8546B4D5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7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7.sv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microsoft.com/office/2007/relationships/diagramDrawing" Target="../diagrams/drawing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1.sv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40.png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7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microsoft.com/office/2007/relationships/diagramDrawing" Target="../diagrams/drawing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1.sv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40.png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6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6.xml"/><Relationship Id="rId4" Type="http://schemas.openxmlformats.org/officeDocument/2006/relationships/image" Target="../media/image40.png"/><Relationship Id="rId9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7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7.xml"/><Relationship Id="rId4" Type="http://schemas.openxmlformats.org/officeDocument/2006/relationships/image" Target="../media/image40.png"/><Relationship Id="rId9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8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8.xml"/><Relationship Id="rId4" Type="http://schemas.openxmlformats.org/officeDocument/2006/relationships/image" Target="../media/image40.png"/><Relationship Id="rId9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9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9.xml"/><Relationship Id="rId4" Type="http://schemas.openxmlformats.org/officeDocument/2006/relationships/image" Target="../media/image40.png"/><Relationship Id="rId9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0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40.png"/><Relationship Id="rId9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1.xml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diagramColors" Target="../diagrams/colors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diagramQuickStyle" Target="../diagrams/quickStyle11.xml"/><Relationship Id="rId5" Type="http://schemas.openxmlformats.org/officeDocument/2006/relationships/image" Target="../media/image41.svg"/><Relationship Id="rId10" Type="http://schemas.openxmlformats.org/officeDocument/2006/relationships/diagramLayout" Target="../diagrams/layout11.xml"/><Relationship Id="rId4" Type="http://schemas.openxmlformats.org/officeDocument/2006/relationships/image" Target="../media/image40.png"/><Relationship Id="rId9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A516D7E-3DBE-49B3-7B6C-328D37A5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0" y="500693"/>
            <a:ext cx="1281289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A4B3C4-EB66-3637-6ACC-2D87FF1985FC}"/>
              </a:ext>
            </a:extLst>
          </p:cNvPr>
          <p:cNvSpPr/>
          <p:nvPr/>
        </p:nvSpPr>
        <p:spPr>
          <a:xfrm>
            <a:off x="0" y="5823284"/>
            <a:ext cx="12192000" cy="103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BC738-7B64-D975-5D23-CFE60F6A2897}"/>
              </a:ext>
            </a:extLst>
          </p:cNvPr>
          <p:cNvSpPr txBox="1"/>
          <p:nvPr/>
        </p:nvSpPr>
        <p:spPr>
          <a:xfrm>
            <a:off x="8697432" y="4869177"/>
            <a:ext cx="3409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Jennifer McCleve, PE</a:t>
            </a:r>
          </a:p>
          <a:p>
            <a:pPr algn="r"/>
            <a:r>
              <a:rPr lang="en-US" sz="1400" dirty="0"/>
              <a:t>Utilities and Rail Branch Manager</a:t>
            </a:r>
          </a:p>
          <a:p>
            <a:pPr algn="r"/>
            <a:r>
              <a:rPr lang="en-US" sz="1400" dirty="0"/>
              <a:t>Kentucky Transportation Cabinet</a:t>
            </a:r>
          </a:p>
          <a:p>
            <a:pPr algn="r"/>
            <a:r>
              <a:rPr lang="en-US" sz="1400" dirty="0"/>
              <a:t>jennifer.mccleve@ky.gov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F7DF4-F962-FE9F-256C-185863D78D58}"/>
              </a:ext>
            </a:extLst>
          </p:cNvPr>
          <p:cNvSpPr/>
          <p:nvPr/>
        </p:nvSpPr>
        <p:spPr>
          <a:xfrm>
            <a:off x="3716765" y="1262465"/>
            <a:ext cx="66854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cs typeface="Helvetica" panose="020B0604020202020204" pitchFamily="34" charset="0"/>
              </a:rPr>
              <a:t>EARLY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cs typeface="Helvetica" panose="020B0604020202020204" pitchFamily="34" charset="0"/>
              </a:rPr>
              <a:t>UTILITY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cs typeface="Helvetica" panose="020B0604020202020204" pitchFamily="34" charset="0"/>
              </a:rPr>
              <a:t>ACCOMMODATION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5650D92-7C10-3C26-C6A5-A150DCD1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916" y="6086512"/>
            <a:ext cx="136838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7" y="3291121"/>
            <a:ext cx="995473" cy="106563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2CBCE93-9395-50B4-5B10-2BA13820704D}"/>
              </a:ext>
            </a:extLst>
          </p:cNvPr>
          <p:cNvSpPr txBox="1">
            <a:spLocks/>
          </p:cNvSpPr>
          <p:nvPr/>
        </p:nvSpPr>
        <p:spPr>
          <a:xfrm>
            <a:off x="1349668" y="313203"/>
            <a:ext cx="10698079" cy="1283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4" indent="-342900" algn="l">
              <a:buFontTx/>
              <a:buChar char="-"/>
            </a:pPr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3F91A6-55D7-16EB-2EDD-3FEA01CC9845}"/>
              </a:ext>
            </a:extLst>
          </p:cNvPr>
          <p:cNvSpPr txBox="1">
            <a:spLocks/>
          </p:cNvSpPr>
          <p:nvPr/>
        </p:nvSpPr>
        <p:spPr>
          <a:xfrm>
            <a:off x="1091150" y="314108"/>
            <a:ext cx="5692421" cy="48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BE6AD09-88F0-CE0D-B187-012D8E65331C}"/>
              </a:ext>
            </a:extLst>
          </p:cNvPr>
          <p:cNvSpPr txBox="1">
            <a:spLocks/>
          </p:cNvSpPr>
          <p:nvPr/>
        </p:nvSpPr>
        <p:spPr>
          <a:xfrm>
            <a:off x="6569040" y="302368"/>
            <a:ext cx="5357062" cy="47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AF283-682A-D19B-1184-5086C53F6ECC}"/>
              </a:ext>
            </a:extLst>
          </p:cNvPr>
          <p:cNvSpPr txBox="1"/>
          <p:nvPr/>
        </p:nvSpPr>
        <p:spPr>
          <a:xfrm>
            <a:off x="1091150" y="304385"/>
            <a:ext cx="1110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 Force: Recommendations for EU Projects: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04082-FBE3-B21B-C7B8-CBE9209A38E1}"/>
              </a:ext>
            </a:extLst>
          </p:cNvPr>
          <p:cNvSpPr txBox="1"/>
          <p:nvPr/>
        </p:nvSpPr>
        <p:spPr>
          <a:xfrm>
            <a:off x="2268813" y="1305237"/>
            <a:ext cx="92130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Unavoidable utility relocations.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Take an extensive time to design construct or secure materials.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Large scale facilities (i.e. buildings, pump stations, treatment facilities).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Preferred relocations on existing ROW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Not in historic districts </a:t>
            </a:r>
          </a:p>
        </p:txBody>
      </p:sp>
    </p:spTree>
    <p:extLst>
      <p:ext uri="{BB962C8B-B14F-4D97-AF65-F5344CB8AC3E}">
        <p14:creationId xmlns:p14="http://schemas.microsoft.com/office/powerpoint/2010/main" val="237656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3663059-8C30-FCD7-8033-D0F171EAE6AB}"/>
              </a:ext>
            </a:extLst>
          </p:cNvPr>
          <p:cNvSpPr txBox="1">
            <a:spLocks/>
          </p:cNvSpPr>
          <p:nvPr/>
        </p:nvSpPr>
        <p:spPr>
          <a:xfrm>
            <a:off x="1349668" y="4149656"/>
            <a:ext cx="10380690" cy="149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3" indent="-347472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16" y="3244538"/>
            <a:ext cx="1011673" cy="1082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D3807-8BE8-98EE-D455-CB3D6F84CA1A}"/>
              </a:ext>
            </a:extLst>
          </p:cNvPr>
          <p:cNvSpPr txBox="1"/>
          <p:nvPr/>
        </p:nvSpPr>
        <p:spPr>
          <a:xfrm>
            <a:off x="1011674" y="249719"/>
            <a:ext cx="1145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 Force: Project Types Benefiting from EUA may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36B15-5098-AECB-0D3C-FD9D639C8C2C}"/>
              </a:ext>
            </a:extLst>
          </p:cNvPr>
          <p:cNvSpPr txBox="1"/>
          <p:nvPr/>
        </p:nvSpPr>
        <p:spPr>
          <a:xfrm>
            <a:off x="2731912" y="1800869"/>
            <a:ext cx="8755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Be a priority project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Have a firm deadline to construct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Have a firm/set alignment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New corridors, roadways with a big utility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No critical environmental features </a:t>
            </a:r>
          </a:p>
        </p:txBody>
      </p:sp>
    </p:spTree>
    <p:extLst>
      <p:ext uri="{BB962C8B-B14F-4D97-AF65-F5344CB8AC3E}">
        <p14:creationId xmlns:p14="http://schemas.microsoft.com/office/powerpoint/2010/main" val="419624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39" y="3237177"/>
            <a:ext cx="1083458" cy="11598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57BDBF-E8E5-B9D3-A5CF-D233D96C5EDD}"/>
              </a:ext>
            </a:extLst>
          </p:cNvPr>
          <p:cNvSpPr txBox="1">
            <a:spLocks/>
          </p:cNvSpPr>
          <p:nvPr/>
        </p:nvSpPr>
        <p:spPr>
          <a:xfrm>
            <a:off x="1349668" y="804646"/>
            <a:ext cx="10294338" cy="408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9516" lvl="6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F195C1-A275-511A-8A16-EC58C1C751B9}"/>
              </a:ext>
            </a:extLst>
          </p:cNvPr>
          <p:cNvSpPr txBox="1">
            <a:spLocks/>
          </p:cNvSpPr>
          <p:nvPr/>
        </p:nvSpPr>
        <p:spPr>
          <a:xfrm>
            <a:off x="6375947" y="854944"/>
            <a:ext cx="5399493" cy="4857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4944" lvl="6" indent="-342900" algn="l">
              <a:lnSpc>
                <a:spcPct val="12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A560D-841F-63CA-BF09-53CF02267BBA}"/>
              </a:ext>
            </a:extLst>
          </p:cNvPr>
          <p:cNvSpPr txBox="1"/>
          <p:nvPr/>
        </p:nvSpPr>
        <p:spPr>
          <a:xfrm>
            <a:off x="1349668" y="195654"/>
            <a:ext cx="838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Force: Utility Design &amp; Utility Coordination Criteria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96D6B-D4CA-C543-2261-88B612D8902C}"/>
              </a:ext>
            </a:extLst>
          </p:cNvPr>
          <p:cNvSpPr txBox="1"/>
          <p:nvPr/>
        </p:nvSpPr>
        <p:spPr>
          <a:xfrm>
            <a:off x="1349668" y="1053767"/>
            <a:ext cx="106788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u="sng" dirty="0"/>
              <a:t>Preferred</a:t>
            </a:r>
            <a:r>
              <a:rPr lang="en-US" sz="2400" dirty="0"/>
              <a:t> to use a </a:t>
            </a:r>
            <a:r>
              <a:rPr lang="en-US" sz="2400" b="1" dirty="0"/>
              <a:t>state funded EU phase</a:t>
            </a:r>
            <a:r>
              <a:rPr lang="en-US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Alternative: Design phase funds </a:t>
            </a:r>
            <a:r>
              <a:rPr lang="en-US" sz="2400" dirty="0"/>
              <a:t>may be used if the budget allows and no EU relocation or material acquisition is included in the EU.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If the EU scope includes ROW/Replacement Easement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If KYTC is acquiring</a:t>
            </a:r>
            <a:r>
              <a:rPr lang="en-US" sz="2400" dirty="0"/>
              <a:t> the replacement easement it must be transferred to the utility company once complete.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KYTC must implement </a:t>
            </a:r>
            <a:r>
              <a:rPr lang="en-US" sz="2400" b="1" dirty="0"/>
              <a:t>early ROW acquisition </a:t>
            </a:r>
            <a:r>
              <a:rPr lang="en-US" sz="2400" dirty="0"/>
              <a:t>and acquire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Necessary ROW parcels (by KYTC)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Replacement easement (through utility company or KYTC)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If a parcel includes both they should be acquired in a single acquisition (by KYTC)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If the company is acquiring </a:t>
            </a:r>
            <a:r>
              <a:rPr lang="en-US" sz="2400" dirty="0"/>
              <a:t>the replacement easement and are eligible to condemn, the agreement shall require the utility to condemn.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23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39" y="3237177"/>
            <a:ext cx="1083458" cy="115982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57BDBF-E8E5-B9D3-A5CF-D233D96C5EDD}"/>
              </a:ext>
            </a:extLst>
          </p:cNvPr>
          <p:cNvSpPr txBox="1">
            <a:spLocks/>
          </p:cNvSpPr>
          <p:nvPr/>
        </p:nvSpPr>
        <p:spPr>
          <a:xfrm>
            <a:off x="1349668" y="804646"/>
            <a:ext cx="10294338" cy="408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9516" lvl="6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F195C1-A275-511A-8A16-EC58C1C751B9}"/>
              </a:ext>
            </a:extLst>
          </p:cNvPr>
          <p:cNvSpPr txBox="1">
            <a:spLocks/>
          </p:cNvSpPr>
          <p:nvPr/>
        </p:nvSpPr>
        <p:spPr>
          <a:xfrm>
            <a:off x="6375947" y="854944"/>
            <a:ext cx="5399493" cy="4857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4944" lvl="6" indent="-342900" algn="l">
              <a:lnSpc>
                <a:spcPct val="12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q"/>
            </a:pP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A560D-841F-63CA-BF09-53CF02267BBA}"/>
              </a:ext>
            </a:extLst>
          </p:cNvPr>
          <p:cNvSpPr txBox="1"/>
          <p:nvPr/>
        </p:nvSpPr>
        <p:spPr>
          <a:xfrm>
            <a:off x="1349668" y="195654"/>
            <a:ext cx="565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Force: Utility Relocation Criteria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96D6B-D4CA-C543-2261-88B612D8902C}"/>
              </a:ext>
            </a:extLst>
          </p:cNvPr>
          <p:cNvSpPr txBox="1"/>
          <p:nvPr/>
        </p:nvSpPr>
        <p:spPr>
          <a:xfrm>
            <a:off x="1639290" y="1363961"/>
            <a:ext cx="102943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u="sng" dirty="0"/>
              <a:t>Must</a:t>
            </a:r>
            <a:r>
              <a:rPr lang="en-US" sz="2400" dirty="0"/>
              <a:t> use a </a:t>
            </a:r>
            <a:r>
              <a:rPr lang="en-US" sz="2400" b="1" dirty="0"/>
              <a:t>state funded EU phase</a:t>
            </a:r>
            <a:r>
              <a:rPr lang="en-US" sz="2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Environmental approvals for utility work </a:t>
            </a:r>
            <a:r>
              <a:rPr lang="en-US" sz="2400" dirty="0"/>
              <a:t>shall be…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Utility provided</a:t>
            </a:r>
            <a:r>
              <a:rPr lang="en-US" sz="2400" dirty="0"/>
              <a:t> (in house or approved consultant) or </a:t>
            </a:r>
            <a:r>
              <a:rPr lang="en-US" sz="2400" b="1" dirty="0"/>
              <a:t>KYTC consultant provided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Supplied to project team including the DEA for inspection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Supplied to FHWA when seeking federal participation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Field and plan changes </a:t>
            </a:r>
            <a:r>
              <a:rPr lang="en-US" sz="2400" dirty="0"/>
              <a:t>must be communicated to DEA and managed by the utility environmental coordinator and documented in as built plans.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616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855" y="3098800"/>
            <a:ext cx="1281289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5B213-99EB-C186-DAD2-ADF79573696D}"/>
              </a:ext>
            </a:extLst>
          </p:cNvPr>
          <p:cNvSpPr txBox="1"/>
          <p:nvPr/>
        </p:nvSpPr>
        <p:spPr>
          <a:xfrm>
            <a:off x="1349668" y="78063"/>
            <a:ext cx="623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Task Force: Utility Materials Acquisition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B581E-7691-C238-F2E3-CC8D313E593A}"/>
              </a:ext>
            </a:extLst>
          </p:cNvPr>
          <p:cNvSpPr txBox="1"/>
          <p:nvPr/>
        </p:nvSpPr>
        <p:spPr>
          <a:xfrm>
            <a:off x="1639687" y="1273801"/>
            <a:ext cx="10281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Must</a:t>
            </a:r>
            <a:r>
              <a:rPr lang="en-US" sz="2800" dirty="0"/>
              <a:t> use a </a:t>
            </a:r>
            <a:r>
              <a:rPr lang="en-US" sz="2800" b="1" dirty="0"/>
              <a:t>state funded EU phase</a:t>
            </a:r>
            <a:r>
              <a:rPr lang="en-US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Materials to be acquired via EU must be documented to </a:t>
            </a:r>
            <a:r>
              <a:rPr lang="en-US" sz="2800" b="1" dirty="0"/>
              <a:t>adhere to at least one of the following</a:t>
            </a:r>
            <a:endParaRPr lang="en-US" sz="2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In </a:t>
            </a:r>
            <a:r>
              <a:rPr lang="en-US" sz="2400" b="1" dirty="0"/>
              <a:t>limited supply</a:t>
            </a:r>
            <a:r>
              <a:rPr lang="en-US" sz="24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Anticipated to </a:t>
            </a:r>
            <a:r>
              <a:rPr lang="en-US" sz="2400" b="1" dirty="0"/>
              <a:t>increase in cost </a:t>
            </a:r>
            <a:r>
              <a:rPr lang="en-US" sz="2400" dirty="0"/>
              <a:t>by more than 20% before a standard utility agreement would be available.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Require a </a:t>
            </a:r>
            <a:r>
              <a:rPr lang="en-US" sz="2400" b="1" dirty="0"/>
              <a:t>long lead time </a:t>
            </a:r>
            <a:r>
              <a:rPr lang="en-US" sz="2400" dirty="0"/>
              <a:t>to acquire, 6 months or more.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In </a:t>
            </a:r>
            <a:r>
              <a:rPr lang="en-US" sz="2400" b="1" dirty="0"/>
              <a:t>high demand </a:t>
            </a:r>
            <a:r>
              <a:rPr lang="en-US" sz="2400" dirty="0"/>
              <a:t>and likely to become unavailable prior to construction and /or.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Required extensive engineering or specially design pieces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20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A80BE91-2373-3010-1B06-BB972CD5D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24" y="3223970"/>
            <a:ext cx="1120934" cy="1199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297F8-D214-ACA0-2027-70FA7C2279E3}"/>
              </a:ext>
            </a:extLst>
          </p:cNvPr>
          <p:cNvSpPr txBox="1"/>
          <p:nvPr/>
        </p:nvSpPr>
        <p:spPr>
          <a:xfrm>
            <a:off x="1338203" y="408610"/>
            <a:ext cx="106912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Any </a:t>
            </a:r>
            <a:r>
              <a:rPr lang="en-US" sz="2400" b="1" dirty="0"/>
              <a:t>restocking fees or penalties </a:t>
            </a:r>
            <a:r>
              <a:rPr lang="en-US" sz="2400" dirty="0"/>
              <a:t>must be addressed in the agreement between KYTC and the utility company. These should be carefully considered when determining viability of EU materials acquisition.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Materials are </a:t>
            </a:r>
            <a:r>
              <a:rPr lang="en-US" sz="2400" b="1" dirty="0"/>
              <a:t>preferred to be delivered directly on the project site </a:t>
            </a:r>
            <a:r>
              <a:rPr lang="en-US" sz="2400" dirty="0"/>
              <a:t>in tandem with the construction work.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If not viable, </a:t>
            </a:r>
            <a:r>
              <a:rPr lang="en-US" sz="2400" b="1" dirty="0"/>
              <a:t>material storage location and standards </a:t>
            </a:r>
            <a:r>
              <a:rPr lang="en-US" sz="2400" dirty="0"/>
              <a:t>to be included in the agreement between KYTC and the utility company. Liability of damages and material inspection criteria must be clear.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Delivered EU materials may be </a:t>
            </a:r>
            <a:r>
              <a:rPr lang="en-US" sz="2400" b="1" dirty="0"/>
              <a:t>stored by the utility company (preferred) or by KYTC</a:t>
            </a:r>
            <a:r>
              <a:rPr lang="en-US" sz="2400" dirty="0"/>
              <a:t>. If KYTC stores, the utility company shall inspect the material upon delivery and once again when on the project site. </a:t>
            </a:r>
            <a:r>
              <a:rPr lang="en-US" sz="2400" b="1" dirty="0"/>
              <a:t>KYTC liability for damages shall be minimized </a:t>
            </a:r>
            <a:r>
              <a:rPr lang="en-US" sz="2400" dirty="0"/>
              <a:t>when possible.</a:t>
            </a:r>
          </a:p>
        </p:txBody>
      </p:sp>
    </p:spTree>
    <p:extLst>
      <p:ext uri="{BB962C8B-B14F-4D97-AF65-F5344CB8AC3E}">
        <p14:creationId xmlns:p14="http://schemas.microsoft.com/office/powerpoint/2010/main" val="113950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A516D7E-3DBE-49B3-7B6C-328D37A5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5" y="750988"/>
            <a:ext cx="1281289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A4B3C4-EB66-3637-6ACC-2D87FF1985FC}"/>
              </a:ext>
            </a:extLst>
          </p:cNvPr>
          <p:cNvSpPr/>
          <p:nvPr/>
        </p:nvSpPr>
        <p:spPr>
          <a:xfrm>
            <a:off x="0" y="5823284"/>
            <a:ext cx="12192000" cy="103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CD1BAC-4FB2-3E76-60CA-425B47B48655}"/>
              </a:ext>
            </a:extLst>
          </p:cNvPr>
          <p:cNvSpPr txBox="1">
            <a:spLocks/>
          </p:cNvSpPr>
          <p:nvPr/>
        </p:nvSpPr>
        <p:spPr>
          <a:xfrm>
            <a:off x="3789955" y="405482"/>
            <a:ext cx="7833360" cy="691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A518E-C89A-5E4A-E270-606E6578B85E}"/>
              </a:ext>
            </a:extLst>
          </p:cNvPr>
          <p:cNvSpPr txBox="1">
            <a:spLocks/>
          </p:cNvSpPr>
          <p:nvPr/>
        </p:nvSpPr>
        <p:spPr>
          <a:xfrm>
            <a:off x="3888377" y="1147979"/>
            <a:ext cx="7734938" cy="486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2F4C-CCB0-D0D2-3BCE-8BD5A88AE35B}"/>
              </a:ext>
            </a:extLst>
          </p:cNvPr>
          <p:cNvSpPr txBox="1"/>
          <p:nvPr/>
        </p:nvSpPr>
        <p:spPr>
          <a:xfrm>
            <a:off x="3888377" y="2438206"/>
            <a:ext cx="634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PROCESS FOR EUA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995816-CFF2-A27F-BCF9-FB865329D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204" y="3593030"/>
            <a:ext cx="2035595" cy="21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5503" y="2008228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A14B78-DFB5-0F35-7ECD-1B3BAE07CC23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9EFD6-D681-897F-EFC4-BE090B0F8957}"/>
              </a:ext>
            </a:extLst>
          </p:cNvPr>
          <p:cNvSpPr txBox="1"/>
          <p:nvPr/>
        </p:nvSpPr>
        <p:spPr>
          <a:xfrm>
            <a:off x="1288312" y="119377"/>
            <a:ext cx="10608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Consider EUA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 or phase 1 design</a:t>
            </a:r>
          </a:p>
          <a:p>
            <a:pPr algn="ctr"/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(preferably prior to PLG)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8120C-CB63-10F5-14A2-8631CFC33222}"/>
              </a:ext>
            </a:extLst>
          </p:cNvPr>
          <p:cNvSpPr txBox="1"/>
          <p:nvPr/>
        </p:nvSpPr>
        <p:spPr>
          <a:xfrm>
            <a:off x="950174" y="6021884"/>
            <a:ext cx="11241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Utility Coordinator must seek concurrence with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utility company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3120515-A637-48FE-9CB2-0DFDBA0BD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967652"/>
              </p:ext>
            </p:extLst>
          </p:nvPr>
        </p:nvGraphicFramePr>
        <p:xfrm>
          <a:off x="2448561" y="119023"/>
          <a:ext cx="8798603" cy="648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4C39F27-2753-B60D-845A-9C79FDC5CF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492E6-BEBE-DD3E-4B5C-55760BD4474C}"/>
              </a:ext>
            </a:extLst>
          </p:cNvPr>
          <p:cNvSpPr txBox="1">
            <a:spLocks/>
          </p:cNvSpPr>
          <p:nvPr/>
        </p:nvSpPr>
        <p:spPr>
          <a:xfrm>
            <a:off x="1926861" y="1356790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A14B78-DFB5-0F35-7ECD-1B3BAE07CC23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DDFF5-A829-C769-ADD3-F0D967FEF260}"/>
              </a:ext>
            </a:extLst>
          </p:cNvPr>
          <p:cNvSpPr txBox="1"/>
          <p:nvPr/>
        </p:nvSpPr>
        <p:spPr>
          <a:xfrm>
            <a:off x="1651925" y="427345"/>
            <a:ext cx="3834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Team shall… </a:t>
            </a:r>
            <a:endParaRPr lang="en-US" sz="4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24079AB-810B-FD6E-22B2-2CAEFA7C3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783628"/>
              </p:ext>
            </p:extLst>
          </p:nvPr>
        </p:nvGraphicFramePr>
        <p:xfrm>
          <a:off x="2061722" y="1346710"/>
          <a:ext cx="9862458" cy="412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F7B0EAC-0B1B-0484-EC96-AAAFB9B2C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4A8B0D-A0DB-AB4C-C5E6-36CB51131859}"/>
              </a:ext>
            </a:extLst>
          </p:cNvPr>
          <p:cNvSpPr txBox="1">
            <a:spLocks/>
          </p:cNvSpPr>
          <p:nvPr/>
        </p:nvSpPr>
        <p:spPr>
          <a:xfrm>
            <a:off x="992776" y="185057"/>
            <a:ext cx="10225930" cy="1550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/>
              <a:t>The utility coordinator shall complete the EUA Form.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33F079-7427-D45D-A1DF-A447053A3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820470"/>
              </p:ext>
            </p:extLst>
          </p:nvPr>
        </p:nvGraphicFramePr>
        <p:xfrm>
          <a:off x="2344477" y="1068733"/>
          <a:ext cx="8923767" cy="526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F65793-C069-CF08-9C2E-1D8A40C875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EF59D3-F2D8-EACC-8BE5-6F4A9A2BD97B}"/>
              </a:ext>
            </a:extLst>
          </p:cNvPr>
          <p:cNvSpPr txBox="1"/>
          <p:nvPr/>
        </p:nvSpPr>
        <p:spPr>
          <a:xfrm>
            <a:off x="1023257" y="217713"/>
            <a:ext cx="1118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Early Utility Accommodation Outline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9439-48E0-19EB-9906-3BCA848ECB7A}"/>
              </a:ext>
            </a:extLst>
          </p:cNvPr>
          <p:cNvSpPr txBox="1"/>
          <p:nvPr/>
        </p:nvSpPr>
        <p:spPr>
          <a:xfrm>
            <a:off x="1737650" y="1676792"/>
            <a:ext cx="10346871" cy="368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/>
              <a:t>What is EUA?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/>
              <a:t>What law allows for EUA?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/>
              <a:t>EUA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/>
              <a:t>Advice and Tips</a:t>
            </a:r>
          </a:p>
        </p:txBody>
      </p:sp>
      <p:pic>
        <p:nvPicPr>
          <p:cNvPr id="2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FB661D23-E743-CEF1-AB41-7657656230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133" y="3328296"/>
            <a:ext cx="935997" cy="1001972"/>
          </a:xfrm>
        </p:spPr>
      </p:pic>
    </p:spTree>
    <p:extLst>
      <p:ext uri="{BB962C8B-B14F-4D97-AF65-F5344CB8AC3E}">
        <p14:creationId xmlns:p14="http://schemas.microsoft.com/office/powerpoint/2010/main" val="30696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72FD722-A904-8BA8-7EF2-2BDDA57D7A4F}"/>
              </a:ext>
            </a:extLst>
          </p:cNvPr>
          <p:cNvSpPr txBox="1">
            <a:spLocks/>
          </p:cNvSpPr>
          <p:nvPr/>
        </p:nvSpPr>
        <p:spPr>
          <a:xfrm>
            <a:off x="1137683" y="514940"/>
            <a:ext cx="4623037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87CF5-E772-D7EF-6DB2-B24D805CFE1E}"/>
              </a:ext>
            </a:extLst>
          </p:cNvPr>
          <p:cNvSpPr txBox="1"/>
          <p:nvPr/>
        </p:nvSpPr>
        <p:spPr>
          <a:xfrm>
            <a:off x="1095237" y="78626"/>
            <a:ext cx="10830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Utility Coordinator shall submit the EUA Form and supporting documentation to the U&amp;R Branch.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7E390-CC67-EB0E-6CCA-1BE3960010CF}"/>
              </a:ext>
            </a:extLst>
          </p:cNvPr>
          <p:cNvSpPr txBox="1"/>
          <p:nvPr/>
        </p:nvSpPr>
        <p:spPr>
          <a:xfrm>
            <a:off x="2564191" y="2005391"/>
            <a:ext cx="83160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Approvers:</a:t>
            </a:r>
          </a:p>
          <a:p>
            <a:endParaRPr lang="en-US" sz="32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Project Development Branch Manager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District Utility Supervisor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Utility Company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Director of Environmental Analysis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Director of Right of Way and Utilities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Programs Management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02687D-F047-D776-B800-83C474BB3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A7B4-6229-36E8-AC1D-1BC7938DD932}"/>
              </a:ext>
            </a:extLst>
          </p:cNvPr>
          <p:cNvSpPr txBox="1">
            <a:spLocks/>
          </p:cNvSpPr>
          <p:nvPr/>
        </p:nvSpPr>
        <p:spPr>
          <a:xfrm>
            <a:off x="576072" y="914450"/>
            <a:ext cx="10296144" cy="475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461392B-87D8-E353-735A-31BD3EBE7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" y="0"/>
            <a:ext cx="5299364" cy="68580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ED766E5-CED6-E8E6-9B3B-BA745981A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5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8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78690" y="3056441"/>
            <a:ext cx="1433929" cy="1535000"/>
          </a:xfr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056E14-11E5-C9E0-163C-7113E9D97A66}"/>
              </a:ext>
            </a:extLst>
          </p:cNvPr>
          <p:cNvSpPr txBox="1">
            <a:spLocks/>
          </p:cNvSpPr>
          <p:nvPr/>
        </p:nvSpPr>
        <p:spPr>
          <a:xfrm>
            <a:off x="1712619" y="1079397"/>
            <a:ext cx="5964531" cy="440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B7EB9AD-F3FC-6661-C7B5-BA60D07AE583}"/>
              </a:ext>
            </a:extLst>
          </p:cNvPr>
          <p:cNvSpPr txBox="1">
            <a:spLocks/>
          </p:cNvSpPr>
          <p:nvPr/>
        </p:nvSpPr>
        <p:spPr>
          <a:xfrm>
            <a:off x="1555240" y="452488"/>
            <a:ext cx="6376647" cy="90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37ABB-89FE-993E-378B-71A5CB60C290}"/>
              </a:ext>
            </a:extLst>
          </p:cNvPr>
          <p:cNvSpPr txBox="1"/>
          <p:nvPr/>
        </p:nvSpPr>
        <p:spPr>
          <a:xfrm>
            <a:off x="2070537" y="271063"/>
            <a:ext cx="83356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KYTC APPROVED EUAs 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Sent to </a:t>
            </a:r>
            <a:r>
              <a:rPr lang="en-US" sz="3200" b="1" dirty="0"/>
              <a:t>FHWA Kentucky Division Office </a:t>
            </a:r>
            <a:r>
              <a:rPr lang="en-US" sz="3200" dirty="0"/>
              <a:t>for FHWA Review and approval.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If EU Phase is needed, FULLY APPROVED EUAs are sent to </a:t>
            </a:r>
            <a:r>
              <a:rPr lang="en-US" sz="3200" b="1" dirty="0"/>
              <a:t>Division of Program Management</a:t>
            </a:r>
            <a:r>
              <a:rPr lang="en-US" sz="3200" dirty="0"/>
              <a:t> for funding.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563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F0DB9F9-A54A-CC89-FAF6-64313FE4EC36}"/>
              </a:ext>
            </a:extLst>
          </p:cNvPr>
          <p:cNvSpPr txBox="1">
            <a:spLocks/>
          </p:cNvSpPr>
          <p:nvPr/>
        </p:nvSpPr>
        <p:spPr>
          <a:xfrm>
            <a:off x="1011673" y="745411"/>
            <a:ext cx="5774138" cy="505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 algn="l">
              <a:buFontTx/>
              <a:buChar char="-"/>
            </a:pP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F541A3-AF0C-91C0-EEDE-331C8421F9F9}"/>
              </a:ext>
            </a:extLst>
          </p:cNvPr>
          <p:cNvSpPr txBox="1">
            <a:spLocks/>
          </p:cNvSpPr>
          <p:nvPr/>
        </p:nvSpPr>
        <p:spPr>
          <a:xfrm>
            <a:off x="265898" y="263308"/>
            <a:ext cx="6670930" cy="48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DB0E9-6F9F-7CB5-A03C-9F6D36DBA141}"/>
              </a:ext>
            </a:extLst>
          </p:cNvPr>
          <p:cNvSpPr txBox="1"/>
          <p:nvPr/>
        </p:nvSpPr>
        <p:spPr>
          <a:xfrm>
            <a:off x="1349667" y="263308"/>
            <a:ext cx="991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Once funded the EUA can begin…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A72C4-34A1-5A95-3968-3A1843288917}"/>
              </a:ext>
            </a:extLst>
          </p:cNvPr>
          <p:cNvSpPr txBox="1"/>
          <p:nvPr/>
        </p:nvSpPr>
        <p:spPr>
          <a:xfrm>
            <a:off x="1718762" y="1227514"/>
            <a:ext cx="104361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Utility Design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Estimates, design agreements, consultant approvals, oversight.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Utility Coordination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Conflict and resolution planning, Utility Design tasks, relocation agreements, Replacement easements and acquisition.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Utility Relocation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Utility Coordination tasks, construction planning, NEPA approval for utility work (utility provided and KYTC reimbursed), and inspection.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/>
              <a:t>Utility Materials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/>
              <a:t>Estimate, materials contracting.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CC2DD6-64D2-2ACE-1226-D937F2B16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D550790-C68D-23B6-D0BE-0D3D222F3FC8}"/>
              </a:ext>
            </a:extLst>
          </p:cNvPr>
          <p:cNvSpPr txBox="1">
            <a:spLocks/>
          </p:cNvSpPr>
          <p:nvPr/>
        </p:nvSpPr>
        <p:spPr>
          <a:xfrm>
            <a:off x="1126130" y="849161"/>
            <a:ext cx="8118227" cy="547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1" indent="-342900" algn="l">
              <a:buFontTx/>
              <a:buChar char="-"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B537-62F4-C14C-8165-3F72815D0620}"/>
              </a:ext>
            </a:extLst>
          </p:cNvPr>
          <p:cNvSpPr txBox="1">
            <a:spLocks/>
          </p:cNvSpPr>
          <p:nvPr/>
        </p:nvSpPr>
        <p:spPr>
          <a:xfrm>
            <a:off x="1349668" y="202456"/>
            <a:ext cx="9918577" cy="645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9621D-6E40-3F96-A10A-752597EFA570}"/>
              </a:ext>
            </a:extLst>
          </p:cNvPr>
          <p:cNvSpPr txBox="1"/>
          <p:nvPr/>
        </p:nvSpPr>
        <p:spPr>
          <a:xfrm>
            <a:off x="1349667" y="205363"/>
            <a:ext cx="1058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Before costs incurred are approved for </a:t>
            </a:r>
            <a:r>
              <a:rPr lang="en-US" sz="2800" b="1" dirty="0"/>
              <a:t>Federal Participation</a:t>
            </a:r>
            <a:r>
              <a:rPr lang="en-US" sz="28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CEAA3-3EA1-B0EF-37A3-D9C1359249C1}"/>
              </a:ext>
            </a:extLst>
          </p:cNvPr>
          <p:cNvSpPr txBox="1"/>
          <p:nvPr/>
        </p:nvSpPr>
        <p:spPr>
          <a:xfrm>
            <a:off x="2222307" y="2047375"/>
            <a:ext cx="9080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FHWA must receive the </a:t>
            </a:r>
            <a:r>
              <a:rPr lang="en-US" sz="2800" b="1" dirty="0"/>
              <a:t>utility environmental evaluation </a:t>
            </a:r>
            <a:r>
              <a:rPr lang="en-US" sz="2800" dirty="0"/>
              <a:t>and necessary documentation.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Transportation project must be authorized for </a:t>
            </a:r>
            <a:r>
              <a:rPr lang="en-US" sz="2800" b="1" dirty="0"/>
              <a:t>construction</a:t>
            </a:r>
            <a:r>
              <a:rPr lang="en-US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Detailed and itemized </a:t>
            </a:r>
            <a:r>
              <a:rPr lang="en-US" sz="2800" b="1" dirty="0"/>
              <a:t>cost documentation </a:t>
            </a:r>
            <a:r>
              <a:rPr lang="en-US" sz="2800" dirty="0"/>
              <a:t>must be provided.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4CBBCE-83B9-0939-9CE6-8AF13BE54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30" y="3138141"/>
            <a:ext cx="1281289" cy="1371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32E663A-B2FF-132E-CA92-941456B4A9AF}"/>
              </a:ext>
            </a:extLst>
          </p:cNvPr>
          <p:cNvSpPr txBox="1">
            <a:spLocks/>
          </p:cNvSpPr>
          <p:nvPr/>
        </p:nvSpPr>
        <p:spPr>
          <a:xfrm>
            <a:off x="531975" y="241864"/>
            <a:ext cx="6670930" cy="48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FB278-EC35-3E13-8B44-D1632F37D785}"/>
              </a:ext>
            </a:extLst>
          </p:cNvPr>
          <p:cNvSpPr txBox="1"/>
          <p:nvPr/>
        </p:nvSpPr>
        <p:spPr>
          <a:xfrm>
            <a:off x="1134320" y="340467"/>
            <a:ext cx="1094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EU scope used EU Phase Funds and </a:t>
            </a:r>
            <a:r>
              <a:rPr lang="en-US" sz="2800" b="1" dirty="0"/>
              <a:t>KYTC project is awarded</a:t>
            </a:r>
            <a:r>
              <a:rPr lang="en-US" sz="2800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F457C1-8D9E-7B41-BF49-1983FBEF9349}"/>
              </a:ext>
            </a:extLst>
          </p:cNvPr>
          <p:cNvSpPr txBox="1"/>
          <p:nvPr/>
        </p:nvSpPr>
        <p:spPr>
          <a:xfrm>
            <a:off x="1974933" y="1388531"/>
            <a:ext cx="9677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Verify the EU work is </a:t>
            </a:r>
            <a:r>
              <a:rPr lang="en-US" sz="2800" b="1" dirty="0"/>
              <a:t>complete and compliant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Verify the EU work performed did not impact the KYTC project </a:t>
            </a:r>
            <a:r>
              <a:rPr lang="en-US" sz="2800" b="1" dirty="0"/>
              <a:t>NEPA</a:t>
            </a:r>
            <a:r>
              <a:rPr lang="en-US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Collect </a:t>
            </a:r>
            <a:r>
              <a:rPr lang="en-US" sz="2800" b="1" dirty="0"/>
              <a:t>Environmental </a:t>
            </a:r>
            <a:r>
              <a:rPr lang="en-US" sz="2800" dirty="0"/>
              <a:t>documentation and </a:t>
            </a:r>
            <a:r>
              <a:rPr lang="en-US" sz="2800" b="1" dirty="0"/>
              <a:t>incurred costs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Notify accounts and program management </a:t>
            </a:r>
            <a:r>
              <a:rPr lang="en-US" sz="2800" dirty="0"/>
              <a:t>that the EU phase may be reimbursed by FHWA. </a:t>
            </a:r>
          </a:p>
        </p:txBody>
      </p:sp>
    </p:spTree>
    <p:extLst>
      <p:ext uri="{BB962C8B-B14F-4D97-AF65-F5344CB8AC3E}">
        <p14:creationId xmlns:p14="http://schemas.microsoft.com/office/powerpoint/2010/main" val="279578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A516D7E-3DBE-49B3-7B6C-328D37A5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5" y="750988"/>
            <a:ext cx="1281289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A4B3C4-EB66-3637-6ACC-2D87FF1985FC}"/>
              </a:ext>
            </a:extLst>
          </p:cNvPr>
          <p:cNvSpPr/>
          <p:nvPr/>
        </p:nvSpPr>
        <p:spPr>
          <a:xfrm>
            <a:off x="0" y="5823284"/>
            <a:ext cx="12192000" cy="10347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CD1BAC-4FB2-3E76-60CA-425B47B48655}"/>
              </a:ext>
            </a:extLst>
          </p:cNvPr>
          <p:cNvSpPr txBox="1">
            <a:spLocks/>
          </p:cNvSpPr>
          <p:nvPr/>
        </p:nvSpPr>
        <p:spPr>
          <a:xfrm>
            <a:off x="3789955" y="405482"/>
            <a:ext cx="7833360" cy="691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A518E-C89A-5E4A-E270-606E6578B85E}"/>
              </a:ext>
            </a:extLst>
          </p:cNvPr>
          <p:cNvSpPr txBox="1">
            <a:spLocks/>
          </p:cNvSpPr>
          <p:nvPr/>
        </p:nvSpPr>
        <p:spPr>
          <a:xfrm>
            <a:off x="3888377" y="1147979"/>
            <a:ext cx="7734938" cy="486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2F4C-CCB0-D0D2-3BCE-8BD5A88AE35B}"/>
              </a:ext>
            </a:extLst>
          </p:cNvPr>
          <p:cNvSpPr txBox="1"/>
          <p:nvPr/>
        </p:nvSpPr>
        <p:spPr>
          <a:xfrm>
            <a:off x="3888377" y="2438206"/>
            <a:ext cx="634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ADVICE FOR EUA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995816-CFF2-A27F-BCF9-FB865329D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204" y="3593030"/>
            <a:ext cx="2035595" cy="21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2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60108" y="3273992"/>
            <a:ext cx="1027475" cy="10998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0E62-6DC2-850D-BCE0-A1284D24FC41}"/>
              </a:ext>
            </a:extLst>
          </p:cNvPr>
          <p:cNvSpPr txBox="1"/>
          <p:nvPr/>
        </p:nvSpPr>
        <p:spPr>
          <a:xfrm>
            <a:off x="1555241" y="304358"/>
            <a:ext cx="19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Planning…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E1968-DC5F-31DC-450C-02A54EF5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526269"/>
              </p:ext>
            </p:extLst>
          </p:nvPr>
        </p:nvGraphicFramePr>
        <p:xfrm>
          <a:off x="2225845" y="990412"/>
          <a:ext cx="9267816" cy="556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6323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60108" y="3273992"/>
            <a:ext cx="1027475" cy="10998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0E62-6DC2-850D-BCE0-A1284D24FC41}"/>
              </a:ext>
            </a:extLst>
          </p:cNvPr>
          <p:cNvSpPr txBox="1"/>
          <p:nvPr/>
        </p:nvSpPr>
        <p:spPr>
          <a:xfrm>
            <a:off x="1555241" y="304358"/>
            <a:ext cx="197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Design…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E1968-DC5F-31DC-450C-02A54EF5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845279"/>
              </p:ext>
            </p:extLst>
          </p:nvPr>
        </p:nvGraphicFramePr>
        <p:xfrm>
          <a:off x="2225845" y="990412"/>
          <a:ext cx="9267816" cy="556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59874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60108" y="3273992"/>
            <a:ext cx="1027475" cy="10998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0E62-6DC2-850D-BCE0-A1284D24FC41}"/>
              </a:ext>
            </a:extLst>
          </p:cNvPr>
          <p:cNvSpPr txBox="1"/>
          <p:nvPr/>
        </p:nvSpPr>
        <p:spPr>
          <a:xfrm>
            <a:off x="1555241" y="304358"/>
            <a:ext cx="297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Environmental…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E1968-DC5F-31DC-450C-02A54EF5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723397"/>
              </p:ext>
            </p:extLst>
          </p:nvPr>
        </p:nvGraphicFramePr>
        <p:xfrm>
          <a:off x="2225845" y="990412"/>
          <a:ext cx="9267816" cy="556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7033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EF59D3-F2D8-EACC-8BE5-6F4A9A2BD97B}"/>
              </a:ext>
            </a:extLst>
          </p:cNvPr>
          <p:cNvSpPr txBox="1"/>
          <p:nvPr/>
        </p:nvSpPr>
        <p:spPr>
          <a:xfrm>
            <a:off x="1009651" y="136690"/>
            <a:ext cx="1118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is Early Utility Accommodation (EUA)?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9439-48E0-19EB-9906-3BCA848ECB7A}"/>
              </a:ext>
            </a:extLst>
          </p:cNvPr>
          <p:cNvSpPr txBox="1"/>
          <p:nvPr/>
        </p:nvSpPr>
        <p:spPr>
          <a:xfrm>
            <a:off x="2906416" y="3949172"/>
            <a:ext cx="8274728" cy="260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Utility Design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Utility Coordination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i="1" dirty="0"/>
              <a:t>Utility Relocation Construction*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Acquiring Specialty Utility Materials*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55D4E-8C65-562D-E7A7-BC1CD2A7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45" y="802488"/>
            <a:ext cx="8449429" cy="3146684"/>
          </a:xfrm>
          <a:prstGeom prst="rect">
            <a:avLst/>
          </a:prstGeom>
        </p:spPr>
      </p:pic>
      <p:pic>
        <p:nvPicPr>
          <p:cNvPr id="4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A2C0E537-0CE4-B9F2-993B-2AF109D047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0133" y="3328296"/>
            <a:ext cx="935997" cy="1001972"/>
          </a:xfrm>
        </p:spPr>
      </p:pic>
    </p:spTree>
    <p:extLst>
      <p:ext uri="{BB962C8B-B14F-4D97-AF65-F5344CB8AC3E}">
        <p14:creationId xmlns:p14="http://schemas.microsoft.com/office/powerpoint/2010/main" val="24415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60108" y="3273992"/>
            <a:ext cx="1027475" cy="10998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0E62-6DC2-850D-BCE0-A1284D24FC41}"/>
              </a:ext>
            </a:extLst>
          </p:cNvPr>
          <p:cNvSpPr txBox="1"/>
          <p:nvPr/>
        </p:nvSpPr>
        <p:spPr>
          <a:xfrm>
            <a:off x="1555241" y="304358"/>
            <a:ext cx="297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Right of Way…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E1968-DC5F-31DC-450C-02A54EF5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199206"/>
              </p:ext>
            </p:extLst>
          </p:nvPr>
        </p:nvGraphicFramePr>
        <p:xfrm>
          <a:off x="2225845" y="990412"/>
          <a:ext cx="9267816" cy="556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8801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60108" y="3273992"/>
            <a:ext cx="1027475" cy="109989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A0E62-6DC2-850D-BCE0-A1284D24FC41}"/>
              </a:ext>
            </a:extLst>
          </p:cNvPr>
          <p:cNvSpPr txBox="1"/>
          <p:nvPr/>
        </p:nvSpPr>
        <p:spPr>
          <a:xfrm>
            <a:off x="1555241" y="304358"/>
            <a:ext cx="422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Program Management…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BE1968-DC5F-31DC-450C-02A54EF5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813851"/>
              </p:ext>
            </p:extLst>
          </p:nvPr>
        </p:nvGraphicFramePr>
        <p:xfrm>
          <a:off x="2970627" y="1607615"/>
          <a:ext cx="7809406" cy="40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4737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75545" y="3203455"/>
            <a:ext cx="1198463" cy="1240972"/>
          </a:xfr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40C13A2-C288-FFAF-6307-CAC5FC7A4D2C}"/>
              </a:ext>
            </a:extLst>
          </p:cNvPr>
          <p:cNvSpPr txBox="1">
            <a:spLocks/>
          </p:cNvSpPr>
          <p:nvPr/>
        </p:nvSpPr>
        <p:spPr>
          <a:xfrm>
            <a:off x="2047524" y="869547"/>
            <a:ext cx="6046945" cy="511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4" algn="l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781713-57E2-CF01-E9CE-D05882BBC371}"/>
              </a:ext>
            </a:extLst>
          </p:cNvPr>
          <p:cNvSpPr txBox="1">
            <a:spLocks/>
          </p:cNvSpPr>
          <p:nvPr/>
        </p:nvSpPr>
        <p:spPr>
          <a:xfrm>
            <a:off x="992776" y="113978"/>
            <a:ext cx="7679222" cy="48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/>
              <a:t>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744D29E-5343-853C-9329-47ECCD456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83435"/>
              </p:ext>
            </p:extLst>
          </p:nvPr>
        </p:nvGraphicFramePr>
        <p:xfrm>
          <a:off x="923755" y="1484439"/>
          <a:ext cx="11199223" cy="503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886ACFA-D2E3-2CBC-974F-3FE259D55D66}"/>
              </a:ext>
            </a:extLst>
          </p:cNvPr>
          <p:cNvSpPr/>
          <p:nvPr/>
        </p:nvSpPr>
        <p:spPr>
          <a:xfrm>
            <a:off x="2529539" y="-27067"/>
            <a:ext cx="777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Projects Implementing</a:t>
            </a:r>
          </a:p>
        </p:txBody>
      </p:sp>
    </p:spTree>
    <p:extLst>
      <p:ext uri="{BB962C8B-B14F-4D97-AF65-F5344CB8AC3E}">
        <p14:creationId xmlns:p14="http://schemas.microsoft.com/office/powerpoint/2010/main" val="1139804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4B0649-663A-E7DF-7216-08EF474A3DD3}"/>
              </a:ext>
            </a:extLst>
          </p:cNvPr>
          <p:cNvSpPr txBox="1"/>
          <p:nvPr/>
        </p:nvSpPr>
        <p:spPr>
          <a:xfrm>
            <a:off x="2374573" y="4001479"/>
            <a:ext cx="9470572" cy="260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u="sng" dirty="0"/>
              <a:t>CONTENT COVERED:</a:t>
            </a:r>
          </a:p>
          <a:p>
            <a:pPr algn="r">
              <a:lnSpc>
                <a:spcPct val="150000"/>
              </a:lnSpc>
            </a:pPr>
            <a:r>
              <a:rPr lang="en-US" sz="2800" dirty="0"/>
              <a:t>What is EUA.</a:t>
            </a:r>
          </a:p>
          <a:p>
            <a:pPr algn="r">
              <a:lnSpc>
                <a:spcPct val="150000"/>
              </a:lnSpc>
            </a:pPr>
            <a:r>
              <a:rPr lang="en-US" sz="2800" dirty="0"/>
              <a:t>Why it is used.</a:t>
            </a:r>
          </a:p>
          <a:p>
            <a:pPr algn="r">
              <a:lnSpc>
                <a:spcPct val="150000"/>
              </a:lnSpc>
            </a:pPr>
            <a:r>
              <a:rPr lang="en-US" sz="2800" dirty="0"/>
              <a:t>Overview of the process to leverage 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DD7F4-A9D8-4094-CD36-3BDF9FF702B4}"/>
              </a:ext>
            </a:extLst>
          </p:cNvPr>
          <p:cNvSpPr/>
          <p:nvPr/>
        </p:nvSpPr>
        <p:spPr>
          <a:xfrm>
            <a:off x="514371" y="1886212"/>
            <a:ext cx="11163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CAB9BAF-32ED-590A-4E12-69E76CFF6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5" y="3098800"/>
            <a:ext cx="1281289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2083C-4CD5-4118-9A87-C612FCA3A5B9}"/>
              </a:ext>
            </a:extLst>
          </p:cNvPr>
          <p:cNvSpPr txBox="1"/>
          <p:nvPr/>
        </p:nvSpPr>
        <p:spPr>
          <a:xfrm>
            <a:off x="7708038" y="193638"/>
            <a:ext cx="424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Jennifer McCleve, PE</a:t>
            </a:r>
          </a:p>
          <a:p>
            <a:pPr algn="r"/>
            <a:r>
              <a:rPr lang="en-US" dirty="0"/>
              <a:t>Utilities and Rail Branch Manager</a:t>
            </a:r>
          </a:p>
          <a:p>
            <a:pPr algn="r"/>
            <a:r>
              <a:rPr lang="en-US" dirty="0"/>
              <a:t>Kentucky Transportation Cabinet</a:t>
            </a:r>
          </a:p>
          <a:p>
            <a:pPr algn="r"/>
            <a:r>
              <a:rPr lang="en-US" dirty="0"/>
              <a:t>jennifer.mccleve@ky.gov</a:t>
            </a:r>
          </a:p>
        </p:txBody>
      </p:sp>
    </p:spTree>
    <p:extLst>
      <p:ext uri="{BB962C8B-B14F-4D97-AF65-F5344CB8AC3E}">
        <p14:creationId xmlns:p14="http://schemas.microsoft.com/office/powerpoint/2010/main" val="31442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5EF59D3-F2D8-EACC-8BE5-6F4A9A2BD97B}"/>
              </a:ext>
            </a:extLst>
          </p:cNvPr>
          <p:cNvSpPr txBox="1"/>
          <p:nvPr/>
        </p:nvSpPr>
        <p:spPr>
          <a:xfrm>
            <a:off x="1023257" y="217713"/>
            <a:ext cx="1118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is Early Utility Accommodation (EUA)?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7D61521-0A5C-8A29-6A08-9AF6BDFD9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318443"/>
              </p:ext>
            </p:extLst>
          </p:nvPr>
        </p:nvGraphicFramePr>
        <p:xfrm>
          <a:off x="1036864" y="1023257"/>
          <a:ext cx="11155136" cy="248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93C46A4-B0D7-B680-AA4B-4AD3A55B439A}"/>
              </a:ext>
            </a:extLst>
          </p:cNvPr>
          <p:cNvGraphicFramePr/>
          <p:nvPr/>
        </p:nvGraphicFramePr>
        <p:xfrm>
          <a:off x="1036864" y="3422395"/>
          <a:ext cx="11168742" cy="82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62F9439-48E0-19EB-9906-3BCA848ECB7A}"/>
              </a:ext>
            </a:extLst>
          </p:cNvPr>
          <p:cNvSpPr txBox="1"/>
          <p:nvPr/>
        </p:nvSpPr>
        <p:spPr>
          <a:xfrm>
            <a:off x="1170214" y="4193463"/>
            <a:ext cx="11035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No significant adverse environmental impacts.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Compliance with any environmental requirements, law, regulations, statutes, policies,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Does not impact the transportation project’s environmental review process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Does not factor into the need to construct the transportation project or the project’s design.</a:t>
            </a:r>
          </a:p>
        </p:txBody>
      </p:sp>
    </p:spTree>
    <p:extLst>
      <p:ext uri="{BB962C8B-B14F-4D97-AF65-F5344CB8AC3E}">
        <p14:creationId xmlns:p14="http://schemas.microsoft.com/office/powerpoint/2010/main" val="21441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5CA61-E2DC-8338-EF62-D70B909E6BFE}"/>
              </a:ext>
            </a:extLst>
          </p:cNvPr>
          <p:cNvSpPr/>
          <p:nvPr/>
        </p:nvSpPr>
        <p:spPr>
          <a:xfrm>
            <a:off x="0" y="5972144"/>
            <a:ext cx="12192000" cy="885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B88EE-ED95-7915-A630-DFF9A099B6F4}"/>
              </a:ext>
            </a:extLst>
          </p:cNvPr>
          <p:cNvSpPr/>
          <p:nvPr/>
        </p:nvSpPr>
        <p:spPr>
          <a:xfrm>
            <a:off x="0" y="5964904"/>
            <a:ext cx="12192000" cy="8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5B6D9-41B7-20E7-4D3E-F1763432C8B2}"/>
              </a:ext>
            </a:extLst>
          </p:cNvPr>
          <p:cNvSpPr/>
          <p:nvPr/>
        </p:nvSpPr>
        <p:spPr>
          <a:xfrm>
            <a:off x="0" y="5883694"/>
            <a:ext cx="12192000" cy="88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A7BE1FB-3999-2D3C-5795-DAC2E508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16" y="6086512"/>
            <a:ext cx="1368380" cy="77724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A42AE-7D03-9DC7-45FB-7F723FEB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3" y="1016654"/>
            <a:ext cx="3043624" cy="3258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409DB-376D-6B0D-6DCE-6D1549342836}"/>
              </a:ext>
            </a:extLst>
          </p:cNvPr>
          <p:cNvSpPr txBox="1"/>
          <p:nvPr/>
        </p:nvSpPr>
        <p:spPr>
          <a:xfrm>
            <a:off x="4047435" y="262765"/>
            <a:ext cx="778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Law allows for EUA?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1BE20-532C-25B5-50C4-4A4408C727C8}"/>
              </a:ext>
            </a:extLst>
          </p:cNvPr>
          <p:cNvSpPr txBox="1"/>
          <p:nvPr/>
        </p:nvSpPr>
        <p:spPr>
          <a:xfrm>
            <a:off x="4047425" y="848023"/>
            <a:ext cx="806628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/>
              <a:t>Infrastructure Investment &amp; Jobs Act (IIJA), Sect 11315</a:t>
            </a:r>
          </a:p>
          <a:p>
            <a:pPr algn="ctr">
              <a:lnSpc>
                <a:spcPct val="150000"/>
              </a:lnSpc>
            </a:pPr>
            <a:r>
              <a:rPr lang="en-US" sz="2800" i="1" dirty="0"/>
              <a:t>23 USC Section 123 (Amended)</a:t>
            </a:r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8C1E466-3032-C1CE-E1D8-87CD0518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35" y="2372940"/>
            <a:ext cx="7451802" cy="33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3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5CA61-E2DC-8338-EF62-D70B909E6BFE}"/>
              </a:ext>
            </a:extLst>
          </p:cNvPr>
          <p:cNvSpPr/>
          <p:nvPr/>
        </p:nvSpPr>
        <p:spPr>
          <a:xfrm>
            <a:off x="0" y="5972144"/>
            <a:ext cx="12192000" cy="885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A6C29-1CA5-E292-7C5A-E95FFE22D83D}"/>
              </a:ext>
            </a:extLst>
          </p:cNvPr>
          <p:cNvSpPr/>
          <p:nvPr/>
        </p:nvSpPr>
        <p:spPr>
          <a:xfrm>
            <a:off x="0" y="5972144"/>
            <a:ext cx="12192000" cy="885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B88EE-ED95-7915-A630-DFF9A099B6F4}"/>
              </a:ext>
            </a:extLst>
          </p:cNvPr>
          <p:cNvSpPr/>
          <p:nvPr/>
        </p:nvSpPr>
        <p:spPr>
          <a:xfrm>
            <a:off x="0" y="5964904"/>
            <a:ext cx="12192000" cy="8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5B6D9-41B7-20E7-4D3E-F1763432C8B2}"/>
              </a:ext>
            </a:extLst>
          </p:cNvPr>
          <p:cNvSpPr/>
          <p:nvPr/>
        </p:nvSpPr>
        <p:spPr>
          <a:xfrm>
            <a:off x="0" y="5883694"/>
            <a:ext cx="12192000" cy="88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A7BE1FB-3999-2D3C-5795-DAC2E508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16" y="6086512"/>
            <a:ext cx="1368380" cy="77724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A42AE-7D03-9DC7-45FB-7F723FEB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3" y="1016654"/>
            <a:ext cx="3043624" cy="32581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409DB-376D-6B0D-6DCE-6D1549342836}"/>
              </a:ext>
            </a:extLst>
          </p:cNvPr>
          <p:cNvSpPr txBox="1"/>
          <p:nvPr/>
        </p:nvSpPr>
        <p:spPr>
          <a:xfrm>
            <a:off x="4047435" y="262765"/>
            <a:ext cx="7784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Law allows for Early Utility Accommodation (EUA)?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1BE20-532C-25B5-50C4-4A4408C727C8}"/>
              </a:ext>
            </a:extLst>
          </p:cNvPr>
          <p:cNvSpPr txBox="1"/>
          <p:nvPr/>
        </p:nvSpPr>
        <p:spPr>
          <a:xfrm>
            <a:off x="4707455" y="2091912"/>
            <a:ext cx="6195897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23 USC 123 now operates similar to Early ROW Acquisition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Kentucky is one of the first states to implement</a:t>
            </a:r>
          </a:p>
        </p:txBody>
      </p:sp>
    </p:spTree>
    <p:extLst>
      <p:ext uri="{BB962C8B-B14F-4D97-AF65-F5344CB8AC3E}">
        <p14:creationId xmlns:p14="http://schemas.microsoft.com/office/powerpoint/2010/main" val="240916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781713-57E2-CF01-E9CE-D05882BBC371}"/>
              </a:ext>
            </a:extLst>
          </p:cNvPr>
          <p:cNvSpPr txBox="1">
            <a:spLocks/>
          </p:cNvSpPr>
          <p:nvPr/>
        </p:nvSpPr>
        <p:spPr>
          <a:xfrm>
            <a:off x="1206919" y="310790"/>
            <a:ext cx="7679222" cy="48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B711A4-227B-4C90-93E1-BDC4C186B262}"/>
              </a:ext>
            </a:extLst>
          </p:cNvPr>
          <p:cNvSpPr txBox="1">
            <a:spLocks/>
          </p:cNvSpPr>
          <p:nvPr/>
        </p:nvSpPr>
        <p:spPr>
          <a:xfrm>
            <a:off x="1206919" y="310790"/>
            <a:ext cx="6663452" cy="92016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4" algn="l"/>
            <a:r>
              <a:rPr lang="en-US" sz="2800" b="1" dirty="0"/>
              <a:t>IIJA Criteria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3E4810-4728-1766-3717-8E7079D2E5DD}"/>
              </a:ext>
            </a:extLst>
          </p:cNvPr>
          <p:cNvSpPr txBox="1">
            <a:spLocks/>
          </p:cNvSpPr>
          <p:nvPr/>
        </p:nvSpPr>
        <p:spPr>
          <a:xfrm>
            <a:off x="1126130" y="3054730"/>
            <a:ext cx="8962888" cy="5007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4" algn="l"/>
            <a:r>
              <a:rPr lang="en-US" sz="2800" b="1" dirty="0"/>
              <a:t>The EUA Scope must…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90133" y="3328296"/>
            <a:ext cx="935997" cy="10019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3B962-ED11-A058-F662-8050A3766C8B}"/>
              </a:ext>
            </a:extLst>
          </p:cNvPr>
          <p:cNvSpPr txBox="1"/>
          <p:nvPr/>
        </p:nvSpPr>
        <p:spPr>
          <a:xfrm>
            <a:off x="1962570" y="770872"/>
            <a:ext cx="972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Title 23 eligible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Kentucky’s/local transportation improvement program (STIP) and/or the regional/local transportation improvement program (TIP).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Not a LPA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5D7765-56BF-B6C7-5D47-EF42DB24D557}"/>
              </a:ext>
            </a:extLst>
          </p:cNvPr>
          <p:cNvSpPr txBox="1"/>
          <p:nvPr/>
        </p:nvSpPr>
        <p:spPr>
          <a:xfrm>
            <a:off x="1962570" y="3653650"/>
            <a:ext cx="9281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Cause no significant adverse environmental impacts to the project.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Not impact critical and costly environmental features.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Be required to accommodate the transportation project.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Comply with KYTC and federal policy, law, regulation.</a:t>
            </a:r>
          </a:p>
        </p:txBody>
      </p:sp>
    </p:spTree>
    <p:extLst>
      <p:ext uri="{BB962C8B-B14F-4D97-AF65-F5344CB8AC3E}">
        <p14:creationId xmlns:p14="http://schemas.microsoft.com/office/powerpoint/2010/main" val="6239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5CA61-E2DC-8338-EF62-D70B909E6BFE}"/>
              </a:ext>
            </a:extLst>
          </p:cNvPr>
          <p:cNvSpPr/>
          <p:nvPr/>
        </p:nvSpPr>
        <p:spPr>
          <a:xfrm>
            <a:off x="0" y="5972144"/>
            <a:ext cx="12192000" cy="885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B88EE-ED95-7915-A630-DFF9A099B6F4}"/>
              </a:ext>
            </a:extLst>
          </p:cNvPr>
          <p:cNvSpPr/>
          <p:nvPr/>
        </p:nvSpPr>
        <p:spPr>
          <a:xfrm>
            <a:off x="0" y="5964904"/>
            <a:ext cx="12192000" cy="8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5B6D9-41B7-20E7-4D3E-F1763432C8B2}"/>
              </a:ext>
            </a:extLst>
          </p:cNvPr>
          <p:cNvSpPr/>
          <p:nvPr/>
        </p:nvSpPr>
        <p:spPr>
          <a:xfrm>
            <a:off x="0" y="5883694"/>
            <a:ext cx="12192000" cy="88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A7BE1FB-3999-2D3C-5795-DAC2E508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916" y="6086512"/>
            <a:ext cx="1368380" cy="77724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A42AE-7D03-9DC7-45FB-7F723FEB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3" y="1016654"/>
            <a:ext cx="3043624" cy="3258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C7120-EE35-3F17-2E6B-111853C3AF89}"/>
              </a:ext>
            </a:extLst>
          </p:cNvPr>
          <p:cNvSpPr txBox="1"/>
          <p:nvPr/>
        </p:nvSpPr>
        <p:spPr>
          <a:xfrm>
            <a:off x="4037820" y="-10146"/>
            <a:ext cx="8154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Utilities (EU) Task Force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CBA8E-551F-B01B-7693-EDF3D6F605B3}"/>
              </a:ext>
            </a:extLst>
          </p:cNvPr>
          <p:cNvSpPr txBox="1"/>
          <p:nvPr/>
        </p:nvSpPr>
        <p:spPr>
          <a:xfrm>
            <a:off x="4466486" y="1032299"/>
            <a:ext cx="753781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Task force created minimum EUA criteria &amp;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Task force comprised of KYTC representation from: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Planning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Design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Environmental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Program Management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ROW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230937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A42AE-7D03-9DC7-45FB-7F723FEB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3" y="1016654"/>
            <a:ext cx="3043624" cy="3258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EC7120-EE35-3F17-2E6B-111853C3AF89}"/>
              </a:ext>
            </a:extLst>
          </p:cNvPr>
          <p:cNvSpPr txBox="1"/>
          <p:nvPr/>
        </p:nvSpPr>
        <p:spPr>
          <a:xfrm>
            <a:off x="4037820" y="-10146"/>
            <a:ext cx="81541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Utilities (EU) Task Force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Recommended Criteria for IIJA EUA Implementation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DE3F4-71BB-864B-5776-F976EA23687C}"/>
              </a:ext>
            </a:extLst>
          </p:cNvPr>
          <p:cNvSpPr/>
          <p:nvPr/>
        </p:nvSpPr>
        <p:spPr>
          <a:xfrm>
            <a:off x="0" y="5972144"/>
            <a:ext cx="12192000" cy="885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272594-5553-E0FB-4BE3-9C2A5C50A76A}"/>
              </a:ext>
            </a:extLst>
          </p:cNvPr>
          <p:cNvSpPr/>
          <p:nvPr/>
        </p:nvSpPr>
        <p:spPr>
          <a:xfrm>
            <a:off x="0" y="5883694"/>
            <a:ext cx="12192000" cy="88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CBA8E-551F-B01B-7693-EDF3D6F605B3}"/>
              </a:ext>
            </a:extLst>
          </p:cNvPr>
          <p:cNvSpPr txBox="1"/>
          <p:nvPr/>
        </p:nvSpPr>
        <p:spPr>
          <a:xfrm>
            <a:off x="4620542" y="2112420"/>
            <a:ext cx="738375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Identified Kentucky’s EUA scope items: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Utility Design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Utility Coordination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1" dirty="0"/>
              <a:t>Utility Relocation Construction (In IIJA)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i="1" dirty="0"/>
              <a:t>Utility Materials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A7BE1FB-3999-2D3C-5795-DAC2E508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916" y="6086512"/>
            <a:ext cx="136838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023160"/>
      </a:lt2>
      <a:accent1>
        <a:srgbClr val="3ABCF6"/>
      </a:accent1>
      <a:accent2>
        <a:srgbClr val="000000"/>
      </a:accent2>
      <a:accent3>
        <a:srgbClr val="FFFFFF"/>
      </a:accent3>
      <a:accent4>
        <a:srgbClr val="0033A0"/>
      </a:accent4>
      <a:accent5>
        <a:srgbClr val="034A90"/>
      </a:accent5>
      <a:accent6>
        <a:srgbClr val="F2F2F2"/>
      </a:accent6>
      <a:hlink>
        <a:srgbClr val="0563C1"/>
      </a:hlink>
      <a:folHlink>
        <a:srgbClr val="494453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ing Conference 2023 Template.potx" id="{96DD4897-CD8E-4E5D-B30D-E5C0D87DD611}" vid="{6B4BC420-5E7A-4090-8689-BF85589EAC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023160"/>
    </a:lt2>
    <a:accent1>
      <a:srgbClr val="3ABCF6"/>
    </a:accent1>
    <a:accent2>
      <a:srgbClr val="000000"/>
    </a:accent2>
    <a:accent3>
      <a:srgbClr val="FFFFFF"/>
    </a:accent3>
    <a:accent4>
      <a:srgbClr val="0033A0"/>
    </a:accent4>
    <a:accent5>
      <a:srgbClr val="034A90"/>
    </a:accent5>
    <a:accent6>
      <a:srgbClr val="F2F2F2"/>
    </a:accent6>
    <a:hlink>
      <a:srgbClr val="0563C1"/>
    </a:hlink>
    <a:folHlink>
      <a:srgbClr val="494453"/>
    </a:folHlink>
  </a:clrScheme>
</a:themeOverride>
</file>

<file path=ppt/theme/themeOverride2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023160"/>
    </a:lt2>
    <a:accent1>
      <a:srgbClr val="3ABCF6"/>
    </a:accent1>
    <a:accent2>
      <a:srgbClr val="000000"/>
    </a:accent2>
    <a:accent3>
      <a:srgbClr val="FFFFFF"/>
    </a:accent3>
    <a:accent4>
      <a:srgbClr val="0033A0"/>
    </a:accent4>
    <a:accent5>
      <a:srgbClr val="034A90"/>
    </a:accent5>
    <a:accent6>
      <a:srgbClr val="F2F2F2"/>
    </a:accent6>
    <a:hlink>
      <a:srgbClr val="0563C1"/>
    </a:hlink>
    <a:folHlink>
      <a:srgbClr val="494453"/>
    </a:folHlink>
  </a:clrScheme>
</a:themeOverride>
</file>

<file path=ppt/theme/themeOverride3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023160"/>
    </a:lt2>
    <a:accent1>
      <a:srgbClr val="3ABCF6"/>
    </a:accent1>
    <a:accent2>
      <a:srgbClr val="000000"/>
    </a:accent2>
    <a:accent3>
      <a:srgbClr val="FFFFFF"/>
    </a:accent3>
    <a:accent4>
      <a:srgbClr val="0033A0"/>
    </a:accent4>
    <a:accent5>
      <a:srgbClr val="034A90"/>
    </a:accent5>
    <a:accent6>
      <a:srgbClr val="F2F2F2"/>
    </a:accent6>
    <a:hlink>
      <a:srgbClr val="0563C1"/>
    </a:hlink>
    <a:folHlink>
      <a:srgbClr val="494453"/>
    </a:folHlink>
  </a:clrScheme>
</a:themeOverride>
</file>

<file path=ppt/theme/themeOverride4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023160"/>
    </a:lt2>
    <a:accent1>
      <a:srgbClr val="3ABCF6"/>
    </a:accent1>
    <a:accent2>
      <a:srgbClr val="000000"/>
    </a:accent2>
    <a:accent3>
      <a:srgbClr val="FFFFFF"/>
    </a:accent3>
    <a:accent4>
      <a:srgbClr val="0033A0"/>
    </a:accent4>
    <a:accent5>
      <a:srgbClr val="034A90"/>
    </a:accent5>
    <a:accent6>
      <a:srgbClr val="F2F2F2"/>
    </a:accent6>
    <a:hlink>
      <a:srgbClr val="0563C1"/>
    </a:hlink>
    <a:folHlink>
      <a:srgbClr val="49445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2023</Year>
    <Day xmlns="b47a5aad-adfb-4dac-9d3f-47090e67d565">Wednesday</Day>
    <Speakers xmlns="b47a5aad-adfb-4dac-9d3f-47090e67d565">Jennifer McCleve</Speakers>
    <Section xmlns="b47a5aad-adfb-4dac-9d3f-47090e67d565">1050</Section>
  </documentManagement>
</p:properties>
</file>

<file path=customXml/itemProps1.xml><?xml version="1.0" encoding="utf-8"?>
<ds:datastoreItem xmlns:ds="http://schemas.openxmlformats.org/officeDocument/2006/customXml" ds:itemID="{96491A54-1243-49F9-AEF4-A75ABDA0A21C}"/>
</file>

<file path=customXml/itemProps2.xml><?xml version="1.0" encoding="utf-8"?>
<ds:datastoreItem xmlns:ds="http://schemas.openxmlformats.org/officeDocument/2006/customXml" ds:itemID="{C7FEDE70-EA15-42CE-B60D-2805F6D6765E}"/>
</file>

<file path=customXml/itemProps3.xml><?xml version="1.0" encoding="utf-8"?>
<ds:datastoreItem xmlns:ds="http://schemas.openxmlformats.org/officeDocument/2006/customXml" ds:itemID="{CE4A2E59-5E73-4680-ADB6-9E94289063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12063</TotalTime>
  <Words>1555</Words>
  <Application>Microsoft Office PowerPoint</Application>
  <PresentationFormat>Widescreen</PresentationFormat>
  <Paragraphs>303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Avenir Next LT Pro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Utility Accommodation Overview</dc:title>
  <dc:creator>Sandlin, Arlen</dc:creator>
  <cp:lastModifiedBy>McCleve, Jennifer H (KYTC)</cp:lastModifiedBy>
  <cp:revision>146</cp:revision>
  <cp:lastPrinted>2023-06-15T18:18:39Z</cp:lastPrinted>
  <dcterms:created xsi:type="dcterms:W3CDTF">2023-05-04T12:28:35Z</dcterms:created>
  <dcterms:modified xsi:type="dcterms:W3CDTF">2023-09-06T03:11:04Z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